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2" r:id="rId2"/>
    <p:sldId id="372" r:id="rId3"/>
    <p:sldId id="373" r:id="rId4"/>
    <p:sldId id="374" r:id="rId5"/>
    <p:sldId id="369" r:id="rId6"/>
    <p:sldId id="370" r:id="rId7"/>
    <p:sldId id="375" r:id="rId8"/>
    <p:sldId id="376" r:id="rId9"/>
    <p:sldId id="377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14" r:id="rId24"/>
    <p:sldId id="322" r:id="rId25"/>
    <p:sldId id="392" r:id="rId26"/>
    <p:sldId id="366" r:id="rId27"/>
    <p:sldId id="352" r:id="rId28"/>
    <p:sldId id="356" r:id="rId29"/>
    <p:sldId id="393" r:id="rId30"/>
    <p:sldId id="354" r:id="rId31"/>
    <p:sldId id="355" r:id="rId32"/>
    <p:sldId id="367" r:id="rId33"/>
    <p:sldId id="360" r:id="rId34"/>
    <p:sldId id="36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64A"/>
    <a:srgbClr val="BC14A4"/>
    <a:srgbClr val="FF0000"/>
    <a:srgbClr val="FFCCFF"/>
    <a:srgbClr val="7E8105"/>
    <a:srgbClr val="FFFFFF"/>
    <a:srgbClr val="200185"/>
    <a:srgbClr val="FFFFCC"/>
    <a:srgbClr val="5AE739"/>
    <a:srgbClr val="F9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1" autoAdjust="0"/>
    <p:restoredTop sz="94671" autoAdjust="0"/>
  </p:normalViewPr>
  <p:slideViewPr>
    <p:cSldViewPr>
      <p:cViewPr varScale="1">
        <p:scale>
          <a:sx n="67" d="100"/>
          <a:sy n="67" d="100"/>
        </p:scale>
        <p:origin x="13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5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C395D-9717-44F3-A98A-7DA0DBF7203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DE7BC-852A-4E20-9BFA-514977F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4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 userDrawn="1"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</a:t>
            </a:r>
          </a:p>
          <a:p>
            <a:pPr lvl="0"/>
            <a:r>
              <a:rPr lang="en-US" noProof="0" smtClean="0"/>
              <a:t>style</a:t>
            </a:r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</a:t>
            </a:r>
            <a:br>
              <a:rPr lang="en-US" altLang="ko-KR" noProof="0" smtClean="0"/>
            </a:br>
            <a:r>
              <a:rPr lang="en-US" altLang="ko-KR" noProof="0" smtClean="0"/>
              <a:t>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F127D3-DA46-4C48-8CA5-C4FDBF870025}" type="datetime8">
              <a:rPr lang="en-US" smtClean="0"/>
              <a:t>1/24/2022 9:58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SS 43 Vắng: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85B53E-94CA-4C3D-874A-E5D61CEB4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5466B4-76CA-47D9-A5B6-5B594250A538}" type="datetime8">
              <a:rPr lang="en-US" smtClean="0"/>
              <a:t>1/24/2022 9:58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SS 43 Vắng: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A9442E-302F-4BB0-BB54-75E78E93C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0750" y="1347788"/>
            <a:ext cx="3803650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0750" y="3881438"/>
            <a:ext cx="3803650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C6207-4BFD-4EBB-9303-5050F784DF63}" type="datetime8">
              <a:rPr lang="en-US" smtClean="0"/>
              <a:t>1/24/2022 9:58 AM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SS 43 Vắng: 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281515-F3F9-4ABF-BA55-492C822CB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6288" y="209550"/>
            <a:ext cx="8101012" cy="6053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8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6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1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3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  <a:alpha val="0"/>
                <a:lumMod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688 h 1008"/>
              <a:gd name="T4" fmla="*/ 2008 w 5768"/>
              <a:gd name="T5" fmla="*/ 492 h 1008"/>
              <a:gd name="T6" fmla="*/ 5768 w 5768"/>
              <a:gd name="T7" fmla="*/ 1008 h 1008"/>
              <a:gd name="T8" fmla="*/ 5768 w 5768"/>
              <a:gd name="T9" fmla="*/ 0 h 1008"/>
              <a:gd name="T10" fmla="*/ 0 w 5768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767 h 848"/>
              <a:gd name="T4" fmla="*/ 2104 w 5768"/>
              <a:gd name="T5" fmla="*/ 448 h 848"/>
              <a:gd name="T6" fmla="*/ 5768 w 5768"/>
              <a:gd name="T7" fmla="*/ 848 h 848"/>
              <a:gd name="T8" fmla="*/ 5760 w 5768"/>
              <a:gd name="T9" fmla="*/ 8 h 848"/>
              <a:gd name="T10" fmla="*/ 0 w 5768"/>
              <a:gd name="T11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5" name="arrow.wav"/>
          </p:stSnd>
        </p:sndAc>
      </p:transition>
    </mc:Choice>
    <mc:Fallback xmlns="">
      <p:transition spd="slow">
        <p:fade/>
        <p:sndAc>
          <p:stSnd>
            <p:snd r:embed="rId19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slide" Target="slide32.xml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2628270" y="2442368"/>
            <a:ext cx="633902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670289" y="1451767"/>
            <a:ext cx="721735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 smtClean="0">
                <a:solidFill>
                  <a:srgbClr val="008000"/>
                </a:solidFill>
                <a:cs typeface="Arial" pitchFamily="34" charset="0"/>
              </a:rPr>
              <a:t>Hiểu</a:t>
            </a:r>
            <a:r>
              <a:rPr lang="en-US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được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cấu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tạo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và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nguyên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lí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làm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việc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của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cs typeface="Arial" pitchFamily="34" charset="0"/>
              </a:rPr>
              <a:t>đèn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cs typeface="Arial" pitchFamily="34" charset="0"/>
              </a:rPr>
              <a:t>sợi</a:t>
            </a:r>
            <a:r>
              <a:rPr lang="en-US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cs typeface="Arial" pitchFamily="34" charset="0"/>
              </a:rPr>
              <a:t>đốt</a:t>
            </a:r>
            <a:r>
              <a:rPr lang="en-US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cs typeface="Arial" pitchFamily="34" charset="0"/>
              </a:rPr>
              <a:t>huỳnh</a:t>
            </a:r>
            <a:r>
              <a:rPr lang="en-US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cs typeface="Arial" pitchFamily="34" charset="0"/>
              </a:rPr>
              <a:t>quang</a:t>
            </a:r>
            <a:r>
              <a:rPr lang="en-US" b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en-US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91497" name="AutoShape 9"/>
          <p:cNvSpPr>
            <a:spLocks noChangeArrowheads="1"/>
          </p:cNvSpPr>
          <p:nvPr/>
        </p:nvSpPr>
        <p:spPr bwMode="gray">
          <a:xfrm rot="5400000">
            <a:off x="-894221" y="3438341"/>
            <a:ext cx="4088729" cy="933151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2863584" y="4460412"/>
            <a:ext cx="531193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164461" y="3917487"/>
            <a:ext cx="640804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Lựa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chọn hợp lí đèn chiếu sáng trong </a:t>
            </a:r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nhà.</a:t>
            </a:r>
            <a:endParaRPr lang="en-US" b="1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91501" name="Group 13"/>
          <p:cNvGrpSpPr>
            <a:grpSpLocks/>
          </p:cNvGrpSpPr>
          <p:nvPr/>
        </p:nvGrpSpPr>
        <p:grpSpPr bwMode="auto">
          <a:xfrm>
            <a:off x="179388" y="2468884"/>
            <a:ext cx="828676" cy="2439345"/>
            <a:chOff x="192" y="1632"/>
            <a:chExt cx="544" cy="1296"/>
          </a:xfrm>
        </p:grpSpPr>
        <p:sp>
          <p:nvSpPr>
            <p:cNvPr id="191502" name="AutoShape 14"/>
            <p:cNvSpPr>
              <a:spLocks noChangeArrowheads="1"/>
            </p:cNvSpPr>
            <p:nvPr/>
          </p:nvSpPr>
          <p:spPr bwMode="gray">
            <a:xfrm>
              <a:off x="192" y="1632"/>
              <a:ext cx="544" cy="1296"/>
            </a:xfrm>
            <a:prstGeom prst="chevron">
              <a:avLst>
                <a:gd name="adj" fmla="val 17384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5490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261" y="1886"/>
              <a:ext cx="45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Mục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tiêu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học</a:t>
              </a:r>
              <a:endPara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1504" name="Group 16"/>
          <p:cNvGrpSpPr>
            <a:grpSpLocks/>
          </p:cNvGrpSpPr>
          <p:nvPr/>
        </p:nvGrpSpPr>
        <p:grpSpPr bwMode="auto">
          <a:xfrm>
            <a:off x="832718" y="1556792"/>
            <a:ext cx="642938" cy="642937"/>
            <a:chOff x="912" y="1104"/>
            <a:chExt cx="405" cy="405"/>
          </a:xfrm>
        </p:grpSpPr>
        <p:grpSp>
          <p:nvGrpSpPr>
            <p:cNvPr id="191505" name="Group 17"/>
            <p:cNvGrpSpPr>
              <a:grpSpLocks/>
            </p:cNvGrpSpPr>
            <p:nvPr/>
          </p:nvGrpSpPr>
          <p:grpSpPr bwMode="auto">
            <a:xfrm>
              <a:off x="912" y="1104"/>
              <a:ext cx="405" cy="405"/>
              <a:chOff x="1289" y="582"/>
              <a:chExt cx="668" cy="668"/>
            </a:xfrm>
          </p:grpSpPr>
          <p:sp>
            <p:nvSpPr>
              <p:cNvPr id="191506" name="Oval 1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07" name="Oval 1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08" name="Oval 2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09" name="Oval 2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0" name="Oval 2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1511" name="Text Box 23"/>
            <p:cNvSpPr txBox="1">
              <a:spLocks noChangeArrowheads="1"/>
            </p:cNvSpPr>
            <p:nvPr/>
          </p:nvSpPr>
          <p:spPr bwMode="gray">
            <a:xfrm>
              <a:off x="1003" y="116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1512" name="Group 24"/>
          <p:cNvGrpSpPr>
            <a:grpSpLocks/>
          </p:cNvGrpSpPr>
          <p:nvPr/>
        </p:nvGrpSpPr>
        <p:grpSpPr bwMode="auto">
          <a:xfrm>
            <a:off x="1259632" y="2786063"/>
            <a:ext cx="642938" cy="642937"/>
            <a:chOff x="1248" y="1755"/>
            <a:chExt cx="405" cy="405"/>
          </a:xfrm>
        </p:grpSpPr>
        <p:grpSp>
          <p:nvGrpSpPr>
            <p:cNvPr id="191513" name="Group 25"/>
            <p:cNvGrpSpPr>
              <a:grpSpLocks/>
            </p:cNvGrpSpPr>
            <p:nvPr/>
          </p:nvGrpSpPr>
          <p:grpSpPr bwMode="auto">
            <a:xfrm>
              <a:off x="1248" y="1755"/>
              <a:ext cx="405" cy="405"/>
              <a:chOff x="1289" y="582"/>
              <a:chExt cx="668" cy="668"/>
            </a:xfrm>
          </p:grpSpPr>
          <p:sp>
            <p:nvSpPr>
              <p:cNvPr id="191514" name="Oval 2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15" name="Oval 2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6" name="Oval 2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7" name="Oval 2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8" name="Oval 3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1519" name="Text Box 31"/>
            <p:cNvSpPr txBox="1">
              <a:spLocks noChangeArrowheads="1"/>
            </p:cNvSpPr>
            <p:nvPr/>
          </p:nvSpPr>
          <p:spPr bwMode="gray">
            <a:xfrm>
              <a:off x="1339" y="181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1520" name="Group 32"/>
          <p:cNvGrpSpPr>
            <a:grpSpLocks/>
          </p:cNvGrpSpPr>
          <p:nvPr/>
        </p:nvGrpSpPr>
        <p:grpSpPr bwMode="auto">
          <a:xfrm>
            <a:off x="1259632" y="4010199"/>
            <a:ext cx="642937" cy="642937"/>
            <a:chOff x="1275" y="2523"/>
            <a:chExt cx="405" cy="405"/>
          </a:xfrm>
        </p:grpSpPr>
        <p:grpSp>
          <p:nvGrpSpPr>
            <p:cNvPr id="191521" name="Group 33"/>
            <p:cNvGrpSpPr>
              <a:grpSpLocks/>
            </p:cNvGrpSpPr>
            <p:nvPr/>
          </p:nvGrpSpPr>
          <p:grpSpPr bwMode="auto">
            <a:xfrm>
              <a:off x="1275" y="2523"/>
              <a:ext cx="405" cy="405"/>
              <a:chOff x="1289" y="582"/>
              <a:chExt cx="668" cy="668"/>
            </a:xfrm>
          </p:grpSpPr>
          <p:sp>
            <p:nvSpPr>
              <p:cNvPr id="191522" name="Oval 34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23" name="Oval 3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24" name="Oval 3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25" name="Oval 3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26" name="Oval 3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1527" name="Text Box 39"/>
            <p:cNvSpPr txBox="1">
              <a:spLocks noChangeArrowheads="1"/>
            </p:cNvSpPr>
            <p:nvPr/>
          </p:nvSpPr>
          <p:spPr bwMode="gray">
            <a:xfrm>
              <a:off x="1366" y="258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562876" y="3630378"/>
            <a:ext cx="578246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195736" y="2682640"/>
            <a:ext cx="5939259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Hiểu 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được đặc điểm của 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đèn sợi đốt và đèn 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huỳnh </a:t>
            </a:r>
            <a:r>
              <a:rPr lang="en-US" b="1" smtClean="0">
                <a:solidFill>
                  <a:srgbClr val="FF0000"/>
                </a:solidFill>
                <a:cs typeface="Arial" pitchFamily="34" charset="0"/>
              </a:rPr>
              <a:t>quang.</a:t>
            </a:r>
            <a:endParaRPr lang="en-US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1535887" y="5568074"/>
            <a:ext cx="597884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895725" y="5121986"/>
            <a:ext cx="7212578" cy="138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Có ý thức sử dụng các loại đèn chiếu sáng đúng số liệu kĩ thuật và tiết kiệm điện năng.</a:t>
            </a:r>
            <a:endParaRPr lang="en-US" b="1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32"/>
          <p:cNvGrpSpPr>
            <a:grpSpLocks/>
          </p:cNvGrpSpPr>
          <p:nvPr/>
        </p:nvGrpSpPr>
        <p:grpSpPr bwMode="auto">
          <a:xfrm>
            <a:off x="976735" y="5450359"/>
            <a:ext cx="642937" cy="642937"/>
            <a:chOff x="1275" y="2523"/>
            <a:chExt cx="405" cy="405"/>
          </a:xfrm>
        </p:grpSpPr>
        <p:grpSp>
          <p:nvGrpSpPr>
            <p:cNvPr id="47" name="Group 33"/>
            <p:cNvGrpSpPr>
              <a:grpSpLocks/>
            </p:cNvGrpSpPr>
            <p:nvPr/>
          </p:nvGrpSpPr>
          <p:grpSpPr bwMode="auto">
            <a:xfrm>
              <a:off x="1275" y="2523"/>
              <a:ext cx="405" cy="405"/>
              <a:chOff x="1289" y="582"/>
              <a:chExt cx="668" cy="668"/>
            </a:xfrm>
          </p:grpSpPr>
          <p:sp>
            <p:nvSpPr>
              <p:cNvPr id="49" name="Oval 34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Oval 3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" name="Oval 3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2" name="Oval 3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3" name="Oval 3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8" name="Text Box 39"/>
            <p:cNvSpPr txBox="1">
              <a:spLocks noChangeArrowheads="1"/>
            </p:cNvSpPr>
            <p:nvPr/>
          </p:nvSpPr>
          <p:spPr bwMode="gray">
            <a:xfrm>
              <a:off x="1366" y="258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191497" grpId="0" animBg="1"/>
      <p:bldP spid="191500" grpId="0"/>
      <p:bldP spid="43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67644" y="889556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11560" y="1484784"/>
            <a:ext cx="2171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1. Cấu tạo: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83568" y="1940897"/>
            <a:ext cx="295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>
                <a:solidFill>
                  <a:srgbClr val="002060"/>
                </a:solidFill>
                <a:cs typeface="Arial" pitchFamily="34" charset="0"/>
              </a:rPr>
              <a:t>c</a:t>
            </a:r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sz="2400" b="1" i="1" dirty="0" err="1" smtClean="0">
                <a:solidFill>
                  <a:srgbClr val="002060"/>
                </a:solidFill>
                <a:cs typeface="Arial" pitchFamily="34" charset="0"/>
              </a:rPr>
              <a:t>Đuôi</a:t>
            </a:r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cs typeface="Arial" pitchFamily="34" charset="0"/>
              </a:rPr>
              <a:t>đèn</a:t>
            </a:r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48436"/>
            <a:ext cx="2641555" cy="26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93" y="3507944"/>
            <a:ext cx="4145632" cy="250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5898758"/>
            <a:ext cx="1519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1" i="1">
                <a:solidFill>
                  <a:srgbClr val="FF0000"/>
                </a:solidFill>
              </a:rPr>
              <a:t>sắt tráng kẽm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94321" y="5857071"/>
            <a:ext cx="684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1" i="1" smtClean="0">
                <a:solidFill>
                  <a:srgbClr val="FF0000"/>
                </a:solidFill>
              </a:rPr>
              <a:t>đồng</a:t>
            </a:r>
            <a:endParaRPr lang="en-US" sz="1600" b="1" i="1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3024" y="2233285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1" i="1" smtClean="0">
                <a:solidFill>
                  <a:srgbClr val="FF0000"/>
                </a:solidFill>
              </a:rPr>
              <a:t>2 cực tiếp xúc</a:t>
            </a:r>
            <a:endParaRPr lang="en-US" sz="1600" b="1" i="1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04976" y="2546439"/>
            <a:ext cx="936104" cy="10731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83024" y="2571839"/>
            <a:ext cx="636848" cy="2126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19872" y="2571839"/>
            <a:ext cx="1116850" cy="150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19872" y="2571839"/>
            <a:ext cx="1269250" cy="1063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79661" y="4869160"/>
            <a:ext cx="1517631" cy="338554"/>
            <a:chOff x="-510027" y="5373216"/>
            <a:chExt cx="1517631" cy="338554"/>
          </a:xfrm>
        </p:grpSpPr>
        <p:sp>
          <p:nvSpPr>
            <p:cNvPr id="26" name="Rectangle 25"/>
            <p:cNvSpPr/>
            <p:nvPr/>
          </p:nvSpPr>
          <p:spPr>
            <a:xfrm>
              <a:off x="-510027" y="5373216"/>
              <a:ext cx="1193595" cy="3385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600" b="1" i="1" smtClean="0">
                  <a:solidFill>
                    <a:srgbClr val="FF0000"/>
                  </a:solidFill>
                </a:rPr>
                <a:t>Đuôi xoáy</a:t>
              </a:r>
              <a:endParaRPr lang="en-US" sz="1600" b="1" i="1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83568" y="5560486"/>
              <a:ext cx="3240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220037" y="3155178"/>
            <a:ext cx="1430571" cy="1042506"/>
            <a:chOff x="5220037" y="3155178"/>
            <a:chExt cx="1430571" cy="1042506"/>
          </a:xfrm>
        </p:grpSpPr>
        <p:sp>
          <p:nvSpPr>
            <p:cNvPr id="37" name="Rectangle 36"/>
            <p:cNvSpPr/>
            <p:nvPr/>
          </p:nvSpPr>
          <p:spPr>
            <a:xfrm>
              <a:off x="5220037" y="3155178"/>
              <a:ext cx="1430571" cy="3385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600" b="1" i="1" dirty="0" err="1" smtClean="0">
                  <a:solidFill>
                    <a:srgbClr val="FF0000"/>
                  </a:solidFill>
                </a:rPr>
                <a:t>Đuôi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i="1" dirty="0" err="1" smtClean="0">
                  <a:solidFill>
                    <a:srgbClr val="FF0000"/>
                  </a:solidFill>
                </a:rPr>
                <a:t>ngạnh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5379615" y="3507944"/>
              <a:ext cx="437220" cy="6897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6125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67644" y="889556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11560" y="1484784"/>
            <a:ext cx="2171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1. Cấu tạo: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83568" y="1940897"/>
            <a:ext cx="295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>
                <a:solidFill>
                  <a:srgbClr val="002060"/>
                </a:solidFill>
                <a:cs typeface="Arial" pitchFamily="34" charset="0"/>
              </a:rPr>
              <a:t>c</a:t>
            </a:r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sz="2400" b="1" i="1" dirty="0" err="1" smtClean="0">
                <a:solidFill>
                  <a:srgbClr val="002060"/>
                </a:solidFill>
                <a:cs typeface="Arial" pitchFamily="34" charset="0"/>
              </a:rPr>
              <a:t>Đuôi</a:t>
            </a:r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cs typeface="Arial" pitchFamily="34" charset="0"/>
              </a:rPr>
              <a:t>đèn</a:t>
            </a:r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46394"/>
            <a:ext cx="3703972" cy="223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1112" y="4077072"/>
            <a:ext cx="8640960" cy="255454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Đuôi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đèn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được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bằng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đồng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hoặc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sắt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tráng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kẽm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được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gắn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chặt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với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bóng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thuỷ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tinh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r>
              <a:rPr lang="en-US" sz="2400" b="1" dirty="0" err="1">
                <a:solidFill>
                  <a:srgbClr val="0070C0"/>
                </a:solidFill>
              </a:rPr>
              <a:t>Trên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đuôi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hai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cực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tiếp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400" b="1" dirty="0" err="1" smtClean="0">
                <a:solidFill>
                  <a:srgbClr val="0070C0"/>
                </a:solidFill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hai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kiểu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đuôi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đèn</a:t>
            </a:r>
            <a:r>
              <a:rPr lang="en-US" sz="2400" b="1" dirty="0" smtClean="0">
                <a:solidFill>
                  <a:srgbClr val="0070C0"/>
                </a:solidFill>
              </a:rPr>
              <a:t> :</a:t>
            </a:r>
            <a:endParaRPr lang="en-US" sz="2400" b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Đuôi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xoáy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Đuôi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ngạnh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1992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11560" y="1340768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11560" y="1940897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2.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Nguyên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lí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làm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việc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1112" y="4409817"/>
            <a:ext cx="8640960" cy="1323439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Khi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đóng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điện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dòng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điện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chạy</a:t>
            </a:r>
            <a:r>
              <a:rPr lang="en-US" sz="2400" b="1" dirty="0" smtClean="0">
                <a:solidFill>
                  <a:srgbClr val="0070C0"/>
                </a:solidFill>
              </a:rPr>
              <a:t> qua </a:t>
            </a:r>
            <a:r>
              <a:rPr lang="en-US" sz="2400" b="1" dirty="0" err="1" smtClean="0">
                <a:solidFill>
                  <a:srgbClr val="0070C0"/>
                </a:solidFill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tóc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bóng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đèn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tóc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bóng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đèn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nóng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lên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đến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nhiệt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độ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cao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tóc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bóng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đèn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phát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sáng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83514"/>
            <a:ext cx="2028825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8439"/>
            <a:ext cx="1362075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20531" y="2461760"/>
            <a:ext cx="2160240" cy="1612955"/>
            <a:chOff x="2462932" y="2236114"/>
            <a:chExt cx="2160240" cy="1612955"/>
          </a:xfrm>
        </p:grpSpPr>
        <p:sp>
          <p:nvSpPr>
            <p:cNvPr id="4" name="Right Arrow 3"/>
            <p:cNvSpPr/>
            <p:nvPr/>
          </p:nvSpPr>
          <p:spPr>
            <a:xfrm>
              <a:off x="2462932" y="2236114"/>
              <a:ext cx="2160240" cy="1612955"/>
            </a:xfrm>
            <a:prstGeom prst="rightArrow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3768" y="2695919"/>
              <a:ext cx="1872208" cy="692497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smtClean="0"/>
                <a:t>dây tóc bóng đèn nóng lên đến nhiệt độ cao</a:t>
              </a:r>
              <a:endParaRPr lang="en-US" sz="13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88054" y="2464117"/>
            <a:ext cx="2160240" cy="1612955"/>
            <a:chOff x="2462932" y="2236114"/>
            <a:chExt cx="2160240" cy="1612955"/>
          </a:xfrm>
        </p:grpSpPr>
        <p:sp>
          <p:nvSpPr>
            <p:cNvPr id="18" name="Right Arrow 17"/>
            <p:cNvSpPr/>
            <p:nvPr/>
          </p:nvSpPr>
          <p:spPr>
            <a:xfrm>
              <a:off x="2462932" y="2236114"/>
              <a:ext cx="2160240" cy="161295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83768" y="2792541"/>
              <a:ext cx="1872208" cy="4924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smtClean="0"/>
                <a:t>dòng điện chạy qua dây tóc bóng đèn</a:t>
              </a:r>
              <a:endParaRPr lang="en-US" sz="1300" b="1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1439982" y="3266766"/>
            <a:ext cx="639311" cy="1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20721" y="3266766"/>
            <a:ext cx="639311" cy="1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22304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39552" y="1393612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11560" y="1969676"/>
            <a:ext cx="54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3.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Đặc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điểm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đèn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sợi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đốt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11560" y="2869773"/>
            <a:ext cx="7817705" cy="20621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b="1" dirty="0">
                <a:solidFill>
                  <a:srgbClr val="0000FF"/>
                </a:solidFill>
              </a:rPr>
              <a:t>) </a:t>
            </a:r>
            <a:r>
              <a:rPr lang="en-US" sz="2400" b="1" dirty="0" err="1">
                <a:solidFill>
                  <a:srgbClr val="0000FF"/>
                </a:solidFill>
              </a:rPr>
              <a:t>Đèn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phát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ánh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liên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tục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400" b="1" dirty="0">
                <a:solidFill>
                  <a:srgbClr val="0000FF"/>
                </a:solidFill>
              </a:rPr>
              <a:t>b) </a:t>
            </a:r>
            <a:r>
              <a:rPr lang="en-US" sz="2400" b="1" dirty="0" err="1">
                <a:solidFill>
                  <a:srgbClr val="0000FF"/>
                </a:solidFill>
              </a:rPr>
              <a:t>Hiệu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suất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phát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quang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thấp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r>
              <a:rPr lang="en-US" sz="2400" b="1" dirty="0" err="1">
                <a:solidFill>
                  <a:srgbClr val="0000FF"/>
                </a:solidFill>
              </a:rPr>
              <a:t>Khi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việc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chỉ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khoảng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4%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dến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5%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điện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năng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tiêu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thụ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đèn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được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biến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thành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quang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năng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phần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còn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tỏa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nhiệt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c) </a:t>
            </a:r>
            <a:r>
              <a:rPr lang="en-US" sz="2400" b="1" dirty="0" err="1">
                <a:solidFill>
                  <a:srgbClr val="0000FF"/>
                </a:solidFill>
              </a:rPr>
              <a:t>Tuổi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thọ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thấp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r>
              <a:rPr lang="en-US" sz="2400" b="1" dirty="0" err="1">
                <a:solidFill>
                  <a:srgbClr val="0000FF"/>
                </a:solidFill>
              </a:rPr>
              <a:t>Khoảng</a:t>
            </a:r>
            <a:r>
              <a:rPr lang="en-US" sz="2400" b="1" dirty="0">
                <a:solidFill>
                  <a:srgbClr val="0000FF"/>
                </a:solidFill>
              </a:rPr>
              <a:t> 1000 </a:t>
            </a:r>
            <a:r>
              <a:rPr lang="en-US" sz="2400" b="1" dirty="0" err="1" smtClean="0">
                <a:solidFill>
                  <a:srgbClr val="0000FF"/>
                </a:solidFill>
              </a:rPr>
              <a:t>giờ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37297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20291" y="980728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53838" y="1505124"/>
            <a:ext cx="54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. Số liện kĩ thuật: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187623" y="2204864"/>
            <a:ext cx="6408713" cy="3200400"/>
            <a:chOff x="432" y="1584"/>
            <a:chExt cx="4922" cy="2016"/>
          </a:xfrm>
        </p:grpSpPr>
        <p:pic>
          <p:nvPicPr>
            <p:cNvPr id="7" name="Picture 13" descr="Picture 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6" t="5206" r="6285" b="46637"/>
            <a:stretch>
              <a:fillRect/>
            </a:stretch>
          </p:blipFill>
          <p:spPr bwMode="auto">
            <a:xfrm>
              <a:off x="432" y="1584"/>
              <a:ext cx="2208" cy="1995"/>
            </a:xfrm>
            <a:prstGeom prst="rect">
              <a:avLst/>
            </a:prstGeom>
            <a:noFill/>
            <a:ln w="28575">
              <a:solidFill>
                <a:srgbClr val="6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so lieu ky thuat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84"/>
              <a:ext cx="2090" cy="2016"/>
            </a:xfrm>
            <a:prstGeom prst="rect">
              <a:avLst/>
            </a:prstGeom>
            <a:noFill/>
            <a:ln w="28575">
              <a:solidFill>
                <a:srgbClr val="6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5536" y="5589240"/>
            <a:ext cx="84249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</a:rPr>
              <a:t>? Em </a:t>
            </a:r>
            <a:r>
              <a:rPr lang="en-US" sz="2400" b="1">
                <a:solidFill>
                  <a:srgbClr val="0000FF"/>
                </a:solidFill>
              </a:rPr>
              <a:t>hãy cho biết trên bóng đèn thường ghi những số liệu gì?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30872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20291" y="980728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53838" y="1505124"/>
            <a:ext cx="54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. Số liện kĩ thuật: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617794" y="1556792"/>
            <a:ext cx="4282259" cy="1872208"/>
            <a:chOff x="432" y="1584"/>
            <a:chExt cx="4922" cy="2016"/>
          </a:xfrm>
        </p:grpSpPr>
        <p:pic>
          <p:nvPicPr>
            <p:cNvPr id="7" name="Picture 13" descr="Picture 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6" t="5206" r="6285" b="46637"/>
            <a:stretch>
              <a:fillRect/>
            </a:stretch>
          </p:blipFill>
          <p:spPr bwMode="auto">
            <a:xfrm>
              <a:off x="432" y="1584"/>
              <a:ext cx="2208" cy="1995"/>
            </a:xfrm>
            <a:prstGeom prst="rect">
              <a:avLst/>
            </a:prstGeom>
            <a:noFill/>
            <a:ln w="28575">
              <a:solidFill>
                <a:srgbClr val="6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so lieu ky thuat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84"/>
              <a:ext cx="2090" cy="2016"/>
            </a:xfrm>
            <a:prstGeom prst="rect">
              <a:avLst/>
            </a:prstGeom>
            <a:noFill/>
            <a:ln w="28575">
              <a:solidFill>
                <a:srgbClr val="6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6383" y="2029130"/>
            <a:ext cx="43956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+ 220V: </a:t>
            </a:r>
            <a:r>
              <a:rPr lang="en-US" altLang="vi-VN" sz="2400" b="1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ho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biết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hiệu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điện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thế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điện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áp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)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định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mức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của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bóng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đèn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2400" b="1" dirty="0">
              <a:solidFill>
                <a:srgbClr val="BC14A4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-34637" y="3501008"/>
            <a:ext cx="93591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 </a:t>
            </a:r>
            <a:r>
              <a:rPr lang="en-US" altLang="vi-VN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C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ó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nghĩa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là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nếu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ta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sử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dụng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bóng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đèn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với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nguồn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điện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&gt; 220V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thì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bóng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đèn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sẽ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cháy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,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còn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nếu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sử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dụng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bóng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đèn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với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nguồn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điện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&lt; 220V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thì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bóng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đèn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sáng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yếu</a:t>
            </a:r>
            <a:r>
              <a:rPr lang="en-US" altLang="vi-V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9671" y="4698509"/>
            <a:ext cx="8332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+ 60W, 5W: </a:t>
            </a:r>
            <a:r>
              <a:rPr lang="en-US" altLang="vi-VN" sz="2400" b="1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ho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biết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công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suất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định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mức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của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bóng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đèn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2400" b="1" dirty="0">
              <a:solidFill>
                <a:srgbClr val="BC14A4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8446" y="5262299"/>
            <a:ext cx="7817705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b="1" dirty="0">
                <a:solidFill>
                  <a:srgbClr val="0000FF"/>
                </a:solidFill>
              </a:rPr>
              <a:t>) </a:t>
            </a:r>
            <a:r>
              <a:rPr lang="en-US" sz="2400" b="1" dirty="0" err="1" smtClean="0">
                <a:solidFill>
                  <a:srgbClr val="0000FF"/>
                </a:solidFill>
              </a:rPr>
              <a:t>Điện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mức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400" b="1" dirty="0">
                <a:solidFill>
                  <a:srgbClr val="0000FF"/>
                </a:solidFill>
              </a:rPr>
              <a:t>b) </a:t>
            </a:r>
            <a:r>
              <a:rPr lang="en-US" sz="2400" b="1" dirty="0" err="1" smtClean="0">
                <a:solidFill>
                  <a:srgbClr val="0000FF"/>
                </a:solidFill>
              </a:rPr>
              <a:t>Công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mức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35694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20291" y="836712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53838" y="1361108"/>
            <a:ext cx="28420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5.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Sử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1" y="1916832"/>
            <a:ext cx="3240895" cy="20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97028"/>
            <a:ext cx="3096344" cy="21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48" y="4320480"/>
            <a:ext cx="324089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48" y="4314304"/>
            <a:ext cx="3083644" cy="217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81112" y="3989512"/>
            <a:ext cx="3407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i="1" smtClean="0">
                <a:solidFill>
                  <a:srgbClr val="FF0000"/>
                </a:solidFill>
                <a:cs typeface="Arial" pitchFamily="34" charset="0"/>
              </a:rPr>
              <a:t>Sử dụng trong nông nghiệp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109104" y="6497960"/>
            <a:ext cx="3407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i="1" smtClean="0">
                <a:solidFill>
                  <a:srgbClr val="FF0000"/>
                </a:solidFill>
                <a:cs typeface="Arial" pitchFamily="34" charset="0"/>
              </a:rPr>
              <a:t>Sử dụng trong chăn nuôi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23103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20291" y="836712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25846" y="1249596"/>
            <a:ext cx="28420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5.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Sử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763688" y="6497960"/>
            <a:ext cx="64807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i="1" smtClean="0">
                <a:solidFill>
                  <a:srgbClr val="FF0000"/>
                </a:solidFill>
                <a:cs typeface="Arial" pitchFamily="34" charset="0"/>
              </a:rPr>
              <a:t>Sử dụng trong các phòng (phòng ngũ, phòng làm việc, phòng tắm....)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4328"/>
            <a:ext cx="6481912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42819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20291" y="836712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25846" y="1249596"/>
            <a:ext cx="28420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5.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Sử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6426" y="5373216"/>
            <a:ext cx="8374046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400" b="1" dirty="0" err="1" smtClean="0">
                <a:solidFill>
                  <a:srgbClr val="0000FF"/>
                </a:solidFill>
              </a:rPr>
              <a:t>Sử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dụng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nông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nghiệp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chăn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nuôi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chiếu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sáng</a:t>
            </a:r>
            <a:r>
              <a:rPr lang="en-US" sz="2400" b="1" dirty="0" smtClean="0">
                <a:solidFill>
                  <a:srgbClr val="0000FF"/>
                </a:solidFill>
              </a:rPr>
              <a:t> ở </a:t>
            </a:r>
            <a:r>
              <a:rPr lang="en-US" sz="2400" b="1" dirty="0" err="1" smtClean="0">
                <a:solidFill>
                  <a:srgbClr val="0000FF"/>
                </a:solidFill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phòng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400" b="1" dirty="0" err="1" smtClean="0">
                <a:solidFill>
                  <a:srgbClr val="0000FF"/>
                </a:solidFill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thường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xuyên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lau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chùi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bụi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để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đèn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phát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sáng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tốt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86259" y="1772816"/>
            <a:ext cx="5760640" cy="3592449"/>
            <a:chOff x="1962123" y="1976124"/>
            <a:chExt cx="5994254" cy="395248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123" y="1988824"/>
              <a:ext cx="3122210" cy="1884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333" y="1976124"/>
              <a:ext cx="2872044" cy="1883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123" y="3859476"/>
              <a:ext cx="5994253" cy="206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13547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81956" y="1052736"/>
            <a:ext cx="408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IV.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§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Ìn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huúnh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quang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71600" y="2031231"/>
            <a:ext cx="7128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CÊu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t¹o ®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Ìn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huúnh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quang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mÊy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bé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phËn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chÝnh</a:t>
            </a: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? </a:t>
            </a:r>
            <a:endParaRPr lang="en-US" sz="2400" b="1" dirty="0">
              <a:solidFill>
                <a:srgbClr val="006600"/>
              </a:solidFill>
              <a:latin typeface=".VnTime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9592" y="2852936"/>
            <a:ext cx="7139508" cy="1673225"/>
            <a:chOff x="899592" y="3736727"/>
            <a:chExt cx="7139508" cy="1673225"/>
          </a:xfrm>
        </p:grpSpPr>
        <p:pic>
          <p:nvPicPr>
            <p:cNvPr id="15365" name="Picture 5" descr="den H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6727"/>
              <a:ext cx="6400800" cy="1673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5429572" y="3736727"/>
              <a:ext cx="1066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§</a:t>
              </a:r>
              <a:r>
                <a:rPr lang="en-US" sz="16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iÖn</a:t>
              </a:r>
              <a:r>
                <a:rPr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cùc</a:t>
              </a:r>
              <a:endPara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616417" y="3847604"/>
              <a:ext cx="1811722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Líp</a:t>
              </a: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bét</a:t>
              </a: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huúnh</a:t>
              </a: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quang</a:t>
              </a:r>
              <a:endPara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899592" y="3847604"/>
              <a:ext cx="146308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èng</a:t>
              </a:r>
              <a:r>
                <a:rPr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thuû</a:t>
              </a:r>
              <a:r>
                <a:rPr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tinh</a:t>
              </a:r>
              <a:endPara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6896100" y="3847852"/>
              <a:ext cx="11430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Ch©n</a:t>
              </a:r>
              <a:r>
                <a:rPr lang="en-US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 ®</a:t>
              </a:r>
              <a:r>
                <a:rPr lang="en-US" sz="1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Time" pitchFamily="34" charset="0"/>
                </a:rPr>
                <a:t>Ìn</a:t>
              </a:r>
              <a:endPara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endParaRPr>
            </a:p>
          </p:txBody>
        </p:sp>
      </p:grp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475656" y="1514401"/>
            <a:ext cx="262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CÊu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t¹o: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6394" y="4799567"/>
            <a:ext cx="824658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Đèn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ống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huỳnh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quang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có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2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bộ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phận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chính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: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Ống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thủy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tinh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và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2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điện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cực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.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4065156763"/>
      </p:ext>
    </p:extLst>
  </p:cSld>
  <p:clrMapOvr>
    <a:masterClrMapping/>
  </p:clrMapOvr>
  <p:transition spd="slow">
    <p:comb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80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2628270" y="2442368"/>
            <a:ext cx="633902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043608" y="1451767"/>
            <a:ext cx="7217352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smtClean="0">
                <a:solidFill>
                  <a:srgbClr val="008000"/>
                </a:solidFill>
                <a:cs typeface="Arial" pitchFamily="34" charset="0"/>
              </a:rPr>
              <a:t>ĐỒ DÙNG LOẠI ĐIỆN - QUANG LÀ GÌ?</a:t>
            </a:r>
            <a:endParaRPr lang="en-US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662190" y="5306133"/>
            <a:ext cx="597884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467544" y="4860045"/>
            <a:ext cx="82809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b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Vậy đồ dùng loại điện - quang có nghĩa là những đồ dùng điện mà biến điện năng thành quang năng </a:t>
            </a:r>
            <a:endParaRPr lang="en-US" b="1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2029033" y="3070315"/>
            <a:ext cx="648072" cy="458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6579583" y="758048"/>
            <a:ext cx="198166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3541958" y="4063755"/>
            <a:ext cx="1390082" cy="229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5616" y="388768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ĐIỆN NĂNG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47664" y="2276872"/>
            <a:ext cx="16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ĐIỆN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5349727" y="2276872"/>
            <a:ext cx="167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QUANG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4597319" y="3887682"/>
            <a:ext cx="328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QUANG NĂNG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5844798" y="3091647"/>
            <a:ext cx="648072" cy="458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1284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45" grpId="0"/>
      <p:bldP spid="2" grpId="0" animBg="1"/>
      <p:bldP spid="57" grpId="0" animBg="1"/>
      <p:bldP spid="3" grpId="0"/>
      <p:bldP spid="58" grpId="0"/>
      <p:bldP spid="14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475656" y="1815207"/>
            <a:ext cx="262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a.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38 &amp; 39: ĐỒ DÙNG LOẠI ĐIỆN - QUANG</a:t>
            </a:r>
          </a:p>
          <a:p>
            <a:pPr algn="ctr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 SỢI ĐỐT - ĐÈN HUỲNH QUANG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N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7958"/>
            <a:ext cx="10668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N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91346"/>
            <a:ext cx="1928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667500" y="170080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Arial" charset="0"/>
              </a:rPr>
              <a:t>0,3 m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767388" y="2137371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Arial" charset="0"/>
              </a:rPr>
              <a:t>0,6 m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79875" y="2559646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Arial" charset="0"/>
              </a:rPr>
              <a:t>1,2 m</a:t>
            </a:r>
          </a:p>
        </p:txBody>
      </p:sp>
      <p:pic>
        <p:nvPicPr>
          <p:cNvPr id="22" name="Picture 8" descr="N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050183"/>
            <a:ext cx="49228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N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431183"/>
            <a:ext cx="67516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643188" y="299620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Arial" charset="0"/>
              </a:rPr>
              <a:t>1,5 m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14388" y="337720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Arial" charset="0"/>
              </a:rPr>
              <a:t>2.4 m</a:t>
            </a:r>
          </a:p>
        </p:txBody>
      </p:sp>
      <p:pic>
        <p:nvPicPr>
          <p:cNvPr id="26" name="Picture 20" descr="NE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2651721"/>
            <a:ext cx="3627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755576" y="4077072"/>
            <a:ext cx="7937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 Ống thủy tinh có đặc điểm gì? Mặt trong ống có đặc điểm gì? 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70375" y="4869160"/>
            <a:ext cx="82221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400" b="1">
                <a:solidFill>
                  <a:srgbClr val="FF0000"/>
                </a:solidFill>
                <a:sym typeface="Wingdings" pitchFamily="2" charset="2"/>
              </a:rPr>
              <a:t> </a:t>
            </a:r>
            <a:r>
              <a:rPr lang="en-US" sz="2400" b="1" smtClean="0">
                <a:solidFill>
                  <a:srgbClr val="BC14A4"/>
                </a:solidFill>
              </a:rPr>
              <a:t>Có các loại chiều dài khác nhau: 0,3m; 0,6m; 1,2m; 1,5m; 2,4m</a:t>
            </a:r>
          </a:p>
          <a:p>
            <a:r>
              <a:rPr lang="en-US" altLang="vi-VN" sz="2400" b="1" smtClean="0">
                <a:solidFill>
                  <a:srgbClr val="FF0000"/>
                </a:solidFill>
                <a:sym typeface="Wingdings" pitchFamily="2" charset="2"/>
              </a:rPr>
              <a:t> </a:t>
            </a:r>
            <a:r>
              <a:rPr lang="en-US" altLang="vi-VN" sz="2400" b="1" smtClean="0">
                <a:solidFill>
                  <a:srgbClr val="BC14A4"/>
                </a:solidFill>
                <a:sym typeface="Wingdings" pitchFamily="2" charset="2"/>
              </a:rPr>
              <a:t>Mặt trong ống có phủ lớp bột huỳnh quang</a:t>
            </a:r>
            <a:endParaRPr lang="en-US" sz="2400" b="1">
              <a:solidFill>
                <a:srgbClr val="BC14A4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409948" y="980728"/>
            <a:ext cx="408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IV.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§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Ìn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huúnh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quang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H" pitchFamily="34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475656" y="1412776"/>
            <a:ext cx="262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.VnTime" pitchFamily="34" charset="0"/>
              </a:rPr>
              <a:t>CÊu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.VnTime" pitchFamily="34" charset="0"/>
              </a:rPr>
              <a:t>t¹o: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02353"/>
      </p:ext>
    </p:extLst>
  </p:cSld>
  <p:clrMapOvr>
    <a:masterClrMapping/>
  </p:clrMapOvr>
  <p:transition spd="slow">
    <p:comb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475656" y="1514401"/>
            <a:ext cx="262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95537" y="4653136"/>
            <a:ext cx="8496944" cy="2185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400" b="1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en-US" altLang="vi-VN" sz="2400" b="1" smtClean="0">
                <a:solidFill>
                  <a:srgbClr val="FF0000"/>
                </a:solidFill>
                <a:sym typeface="Wingdings" pitchFamily="2" charset="2"/>
              </a:rPr>
              <a:t>) Ống thủy tinh:</a:t>
            </a:r>
          </a:p>
          <a:p>
            <a:pPr algn="just"/>
            <a:r>
              <a:rPr lang="en-US" sz="3200" b="1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vi-VN" sz="2400" b="1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smtClean="0">
                <a:solidFill>
                  <a:srgbClr val="BC14A4"/>
                </a:solidFill>
              </a:rPr>
              <a:t>Có các loại chiều dài khác nhau: 0,3m; 0,6m; 1,2m; 1,5m; 2,4m. Mặt</a:t>
            </a:r>
            <a:r>
              <a:rPr lang="en-US" altLang="vi-VN" sz="2400" b="1" smtClean="0">
                <a:solidFill>
                  <a:srgbClr val="BC14A4"/>
                </a:solidFill>
                <a:sym typeface="Wingdings" pitchFamily="2" charset="2"/>
              </a:rPr>
              <a:t> trong ống có phủ lớp bột huỳnh quang</a:t>
            </a:r>
          </a:p>
          <a:p>
            <a:pPr algn="just"/>
            <a:r>
              <a:rPr lang="en-US" sz="3200" b="1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400" b="1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smtClean="0">
                <a:solidFill>
                  <a:srgbClr val="BC14A4"/>
                </a:solidFill>
                <a:sym typeface="Wingdings" pitchFamily="2" charset="2"/>
              </a:rPr>
              <a:t>Người ta rút hết không khí bên trong và bơm vào một ít thủy ngân hoặc khí trơ</a:t>
            </a:r>
            <a:endParaRPr lang="en-US" sz="2400" b="1">
              <a:solidFill>
                <a:srgbClr val="BC14A4"/>
              </a:solidFill>
            </a:endParaRPr>
          </a:p>
        </p:txBody>
      </p:sp>
      <p:pic>
        <p:nvPicPr>
          <p:cNvPr id="19" name="Picture 18" descr="O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573016"/>
            <a:ext cx="4724400" cy="4572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3394075" y="1575792"/>
            <a:ext cx="4849813" cy="1509713"/>
          </a:xfrm>
          <a:prstGeom prst="cloudCallout">
            <a:avLst>
              <a:gd name="adj1" fmla="val 40718"/>
              <a:gd name="adj2" fmla="val 7146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huỳnh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gì?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138238" y="3140968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Lớp bột huỳnh quang có tác dụng tạo ra ánh sáng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2625" y="4005064"/>
            <a:ext cx="1417376" cy="626586"/>
            <a:chOff x="4492625" y="4451546"/>
            <a:chExt cx="1417376" cy="626586"/>
          </a:xfrm>
        </p:grpSpPr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4492625" y="4739578"/>
              <a:ext cx="1417376" cy="338554"/>
            </a:xfrm>
            <a:prstGeom prst="rect">
              <a:avLst/>
            </a:prstGeom>
            <a:noFill/>
            <a:ln w="9525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smtClean="0">
                  <a:solidFill>
                    <a:srgbClr val="000066"/>
                  </a:solidFill>
                  <a:latin typeface="Times New Roman" pitchFamily="18" charset="0"/>
                </a:rPr>
                <a:t>Ống thủy tinh</a:t>
              </a:r>
              <a:endParaRPr lang="en-US" sz="1600" b="1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H="1" flipV="1">
              <a:off x="5194963" y="4451546"/>
              <a:ext cx="6350" cy="284957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05097" y="3789040"/>
            <a:ext cx="1787383" cy="778092"/>
            <a:chOff x="7105097" y="4334472"/>
            <a:chExt cx="1787383" cy="778092"/>
          </a:xfrm>
        </p:grpSpPr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7105097" y="4774010"/>
              <a:ext cx="1787383" cy="338554"/>
            </a:xfrm>
            <a:prstGeom prst="rect">
              <a:avLst/>
            </a:prstGeom>
            <a:noFill/>
            <a:ln w="9525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000066"/>
                  </a:solidFill>
                  <a:latin typeface="Times New Roman" pitchFamily="18" charset="0"/>
                </a:rPr>
                <a:t>Bột huỳnh quang</a:t>
              </a: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V="1">
              <a:off x="8243888" y="4334472"/>
              <a:ext cx="0" cy="44013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2273837171"/>
      </p:ext>
    </p:extLst>
  </p:cSld>
  <p:clrMapOvr>
    <a:masterClrMapping/>
  </p:clrMapOvr>
  <p:transition spd="slow">
    <p:comb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475656" y="1743199"/>
            <a:ext cx="262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5738" y="4081037"/>
            <a:ext cx="8100391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b.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Điện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sym typeface="Wingdings" pitchFamily="2" charset="2"/>
              </a:rPr>
              <a:t>cực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:</a:t>
            </a:r>
          </a:p>
          <a:p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vi-VN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vonfram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bari-oxit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6" name="Picture 39" descr="DSCI1496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8" r="4742" b="23715"/>
          <a:stretch>
            <a:fillRect/>
          </a:stretch>
        </p:blipFill>
        <p:spPr bwMode="auto">
          <a:xfrm>
            <a:off x="6372199" y="1514402"/>
            <a:ext cx="2520282" cy="19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403673" y="2132856"/>
            <a:ext cx="5600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20068" y="3227576"/>
            <a:ext cx="6152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sym typeface="Wingdings" pitchFamily="2" charset="2"/>
              </a:rPr>
              <a:t> </a:t>
            </a:r>
            <a:r>
              <a:rPr lang="en-US" sz="2400" b="1">
                <a:solidFill>
                  <a:srgbClr val="BC14A4"/>
                </a:solidFill>
                <a:latin typeface="Times New Roman" pitchFamily="18" charset="0"/>
                <a:cs typeface="Times New Roman" pitchFamily="18" charset="0"/>
              </a:rPr>
              <a:t>Làm bằng dây vonfram có dạng lò xo xoắn</a:t>
            </a:r>
            <a:r>
              <a:rPr lang="en-US" sz="2400" b="1" smtClean="0">
                <a:solidFill>
                  <a:srgbClr val="BC14A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BC14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32340" y="2501503"/>
            <a:ext cx="952505" cy="1359078"/>
            <a:chOff x="7632340" y="2501503"/>
            <a:chExt cx="952505" cy="1359078"/>
          </a:xfrm>
        </p:grpSpPr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7632340" y="3522027"/>
              <a:ext cx="952505" cy="338554"/>
            </a:xfrm>
            <a:prstGeom prst="rect">
              <a:avLst/>
            </a:prstGeom>
            <a:noFill/>
            <a:ln w="9525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smtClean="0">
                  <a:solidFill>
                    <a:srgbClr val="000066"/>
                  </a:solidFill>
                  <a:latin typeface="Times New Roman" pitchFamily="18" charset="0"/>
                </a:rPr>
                <a:t>Điện cực</a:t>
              </a:r>
              <a:endParaRPr lang="en-US" sz="1600" b="1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8108591" y="2501503"/>
              <a:ext cx="476253" cy="10205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75016" y="2708920"/>
            <a:ext cx="976549" cy="1238794"/>
            <a:chOff x="6375016" y="2708920"/>
            <a:chExt cx="976549" cy="1238794"/>
          </a:xfrm>
        </p:grpSpPr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6375016" y="3609160"/>
              <a:ext cx="976549" cy="338554"/>
            </a:xfrm>
            <a:prstGeom prst="rect">
              <a:avLst/>
            </a:prstGeom>
            <a:noFill/>
            <a:ln w="9525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smtClean="0">
                  <a:solidFill>
                    <a:srgbClr val="000066"/>
                  </a:solidFill>
                  <a:latin typeface="Times New Roman" pitchFamily="18" charset="0"/>
                </a:rPr>
                <a:t>chân đèn</a:t>
              </a:r>
              <a:endParaRPr lang="en-US" sz="1600" b="1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6851267" y="2708920"/>
              <a:ext cx="12023" cy="900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481956" y="849486"/>
            <a:ext cx="408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HUỲNH QUANG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475656" y="1311151"/>
            <a:ext cx="262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24432"/>
      </p:ext>
    </p:extLst>
  </p:cSld>
  <p:clrMapOvr>
    <a:masterClrMapping/>
  </p:clrMapOvr>
  <p:transition spd="slow">
    <p:comb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2503232" y="-2308401"/>
            <a:ext cx="122396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1552872" y="1239143"/>
            <a:ext cx="3915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lí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60525" y="1772816"/>
            <a:ext cx="5557244" cy="838200"/>
            <a:chOff x="1721344" y="3103612"/>
            <a:chExt cx="5557244" cy="838200"/>
          </a:xfrm>
        </p:grpSpPr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2188809" y="3103612"/>
              <a:ext cx="4648200" cy="838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CCFF"/>
                </a:gs>
                <a:gs pos="50000">
                  <a:srgbClr val="BFF2F9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21344" y="3175248"/>
              <a:ext cx="953048" cy="685800"/>
              <a:chOff x="1524148" y="3916164"/>
              <a:chExt cx="953048" cy="6858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524148" y="4089648"/>
                <a:ext cx="239540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1524148" y="3916164"/>
                <a:ext cx="953048" cy="685800"/>
                <a:chOff x="1524148" y="3916164"/>
                <a:chExt cx="953048" cy="685800"/>
              </a:xfrm>
            </p:grpSpPr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1943796" y="4089648"/>
                  <a:ext cx="533400" cy="406400"/>
                </a:xfrm>
                <a:custGeom>
                  <a:avLst/>
                  <a:gdLst>
                    <a:gd name="T0" fmla="*/ 0 w 440"/>
                    <a:gd name="T1" fmla="*/ 16 h 176"/>
                    <a:gd name="T2" fmla="*/ 336 w 440"/>
                    <a:gd name="T3" fmla="*/ 16 h 176"/>
                    <a:gd name="T4" fmla="*/ 336 w 440"/>
                    <a:gd name="T5" fmla="*/ 112 h 176"/>
                    <a:gd name="T6" fmla="*/ 192 w 440"/>
                    <a:gd name="T7" fmla="*/ 112 h 176"/>
                    <a:gd name="T8" fmla="*/ 192 w 440"/>
                    <a:gd name="T9" fmla="*/ 64 h 176"/>
                    <a:gd name="T10" fmla="*/ 336 w 440"/>
                    <a:gd name="T11" fmla="*/ 64 h 176"/>
                    <a:gd name="T12" fmla="*/ 384 w 440"/>
                    <a:gd name="T13" fmla="*/ 160 h 176"/>
                    <a:gd name="T14" fmla="*/ 0 w 440"/>
                    <a:gd name="T15" fmla="*/ 16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0" h="176">
                      <a:moveTo>
                        <a:pt x="0" y="16"/>
                      </a:moveTo>
                      <a:cubicBezTo>
                        <a:pt x="140" y="8"/>
                        <a:pt x="280" y="0"/>
                        <a:pt x="336" y="16"/>
                      </a:cubicBezTo>
                      <a:cubicBezTo>
                        <a:pt x="392" y="32"/>
                        <a:pt x="360" y="96"/>
                        <a:pt x="336" y="112"/>
                      </a:cubicBezTo>
                      <a:cubicBezTo>
                        <a:pt x="312" y="128"/>
                        <a:pt x="216" y="120"/>
                        <a:pt x="192" y="112"/>
                      </a:cubicBezTo>
                      <a:cubicBezTo>
                        <a:pt x="168" y="104"/>
                        <a:pt x="168" y="72"/>
                        <a:pt x="192" y="64"/>
                      </a:cubicBezTo>
                      <a:cubicBezTo>
                        <a:pt x="216" y="56"/>
                        <a:pt x="304" y="48"/>
                        <a:pt x="336" y="64"/>
                      </a:cubicBezTo>
                      <a:cubicBezTo>
                        <a:pt x="368" y="80"/>
                        <a:pt x="440" y="144"/>
                        <a:pt x="384" y="160"/>
                      </a:cubicBezTo>
                      <a:cubicBezTo>
                        <a:pt x="328" y="176"/>
                        <a:pt x="164" y="168"/>
                        <a:pt x="0" y="160"/>
                      </a:cubicBezTo>
                    </a:path>
                  </a:pathLst>
                </a:custGeom>
                <a:noFill/>
                <a:ln w="28575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1763688" y="3916164"/>
                  <a:ext cx="228600" cy="685800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>
                  <a:off x="1524148" y="4411216"/>
                  <a:ext cx="23954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6379468" y="3179068"/>
              <a:ext cx="899120" cy="685800"/>
              <a:chOff x="6134796" y="3937248"/>
              <a:chExt cx="899120" cy="685800"/>
            </a:xfrm>
          </p:grpSpPr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6591996" y="3937248"/>
                <a:ext cx="228600" cy="685800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flipH="1">
                <a:off x="6134796" y="4089648"/>
                <a:ext cx="457200" cy="406400"/>
              </a:xfrm>
              <a:custGeom>
                <a:avLst/>
                <a:gdLst>
                  <a:gd name="T0" fmla="*/ 0 w 440"/>
                  <a:gd name="T1" fmla="*/ 16 h 176"/>
                  <a:gd name="T2" fmla="*/ 336 w 440"/>
                  <a:gd name="T3" fmla="*/ 16 h 176"/>
                  <a:gd name="T4" fmla="*/ 336 w 440"/>
                  <a:gd name="T5" fmla="*/ 112 h 176"/>
                  <a:gd name="T6" fmla="*/ 192 w 440"/>
                  <a:gd name="T7" fmla="*/ 112 h 176"/>
                  <a:gd name="T8" fmla="*/ 192 w 440"/>
                  <a:gd name="T9" fmla="*/ 64 h 176"/>
                  <a:gd name="T10" fmla="*/ 336 w 440"/>
                  <a:gd name="T11" fmla="*/ 64 h 176"/>
                  <a:gd name="T12" fmla="*/ 384 w 440"/>
                  <a:gd name="T13" fmla="*/ 160 h 176"/>
                  <a:gd name="T14" fmla="*/ 0 w 440"/>
                  <a:gd name="T15" fmla="*/ 16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176">
                    <a:moveTo>
                      <a:pt x="0" y="16"/>
                    </a:moveTo>
                    <a:cubicBezTo>
                      <a:pt x="140" y="8"/>
                      <a:pt x="280" y="0"/>
                      <a:pt x="336" y="16"/>
                    </a:cubicBezTo>
                    <a:cubicBezTo>
                      <a:pt x="392" y="32"/>
                      <a:pt x="360" y="96"/>
                      <a:pt x="336" y="112"/>
                    </a:cubicBezTo>
                    <a:cubicBezTo>
                      <a:pt x="312" y="128"/>
                      <a:pt x="216" y="120"/>
                      <a:pt x="192" y="112"/>
                    </a:cubicBezTo>
                    <a:cubicBezTo>
                      <a:pt x="168" y="104"/>
                      <a:pt x="168" y="72"/>
                      <a:pt x="192" y="64"/>
                    </a:cubicBezTo>
                    <a:cubicBezTo>
                      <a:pt x="216" y="56"/>
                      <a:pt x="304" y="48"/>
                      <a:pt x="336" y="64"/>
                    </a:cubicBezTo>
                    <a:cubicBezTo>
                      <a:pt x="368" y="80"/>
                      <a:pt x="440" y="144"/>
                      <a:pt x="384" y="160"/>
                    </a:cubicBezTo>
                    <a:cubicBezTo>
                      <a:pt x="328" y="176"/>
                      <a:pt x="164" y="168"/>
                      <a:pt x="0" y="160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H="1">
                <a:off x="6820596" y="4089648"/>
                <a:ext cx="213320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820596" y="4411216"/>
                <a:ext cx="213320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82" y="3072333"/>
            <a:ext cx="2028825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88" y="2492896"/>
            <a:ext cx="1595437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91" y="3206105"/>
            <a:ext cx="1785937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3" y="3132658"/>
            <a:ext cx="34925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7258"/>
            <a:ext cx="1362075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8748464" y="6494413"/>
            <a:ext cx="323528" cy="31896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413284" y="4709462"/>
            <a:ext cx="8496944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en-US" sz="3200" b="1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vi-VN" sz="2400" b="1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đóng </a:t>
            </a:r>
            <a:r>
              <a:rPr lang="en-US" sz="2400" b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 xảy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ra hiện tượng phóng điện giữa 2 điện cực của đèn  tạo ra tia tử ngoại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3200" b="1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400" b="1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tử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ngoại tác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dụng vào lớp bột huỳnh quang phủ bên trong ống phát ra ánh sáng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481956" y="849486"/>
            <a:ext cx="408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HUỲNH QUANG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151730" y="1844824"/>
            <a:ext cx="7541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3.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Đặc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điểm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đèn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ống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huỳnh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quang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:</a:t>
            </a:r>
          </a:p>
        </p:txBody>
      </p:sp>
      <p:pic>
        <p:nvPicPr>
          <p:cNvPr id="42" name="Picture 1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449712"/>
            <a:ext cx="29083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930849"/>
            <a:ext cx="149066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9987"/>
            <a:ext cx="2041525" cy="6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4187899"/>
            <a:ext cx="2486025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970537"/>
            <a:ext cx="2268537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4379987"/>
            <a:ext cx="2238375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81549"/>
            <a:ext cx="2962275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3484637"/>
            <a:ext cx="1901825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636912"/>
            <a:ext cx="19716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over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3335412"/>
            <a:ext cx="3041650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3791024"/>
            <a:ext cx="129222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115616" y="1311151"/>
            <a:ext cx="408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HUỲNH QUANG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151730" y="1844824"/>
            <a:ext cx="7541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3.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Đặc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điểm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đèn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ống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huỳnh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cs typeface="Arial" pitchFamily="34" charset="0"/>
              </a:rPr>
              <a:t>quang</a:t>
            </a:r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07504" y="2667000"/>
            <a:ext cx="9036496" cy="3886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20% - 25%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8000h.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43608" y="1383159"/>
            <a:ext cx="408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HUỲNH QUANG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6" y="4057710"/>
            <a:ext cx="7672139" cy="27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8" y="2802227"/>
            <a:ext cx="7693827" cy="18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75" y="908720"/>
            <a:ext cx="7659488" cy="28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67138"/>
            <a:ext cx="3540570" cy="18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1691680" y="2132856"/>
            <a:ext cx="5912842" cy="23762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nhấp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nháy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24451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24" y="5955109"/>
            <a:ext cx="1652614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89" y="5380434"/>
            <a:ext cx="1600773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58" y="5355034"/>
            <a:ext cx="870293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47" y="4720034"/>
            <a:ext cx="1464103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99" y="4005659"/>
            <a:ext cx="1498664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26" y="4415234"/>
            <a:ext cx="1118499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75" y="3153171"/>
            <a:ext cx="5432263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14" y="3248421"/>
            <a:ext cx="1808137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86" y="2710259"/>
            <a:ext cx="193695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33" y="2918221"/>
            <a:ext cx="501125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83" y="1683146"/>
            <a:ext cx="1911818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1" y="1038621"/>
            <a:ext cx="1971512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91" y="1413271"/>
            <a:ext cx="5140071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609"/>
            <a:ext cx="3460751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016080" y="1413271"/>
            <a:ext cx="3020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7030A0"/>
                </a:solidFill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liệu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kĩ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thuật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043608" y="951111"/>
            <a:ext cx="408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HUỲNH QUANG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" y="1730425"/>
            <a:ext cx="7060424" cy="4794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7" y="1713508"/>
            <a:ext cx="7041348" cy="4811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3" y="1700808"/>
            <a:ext cx="7041081" cy="4824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2" y="1700808"/>
            <a:ext cx="7023192" cy="4824536"/>
          </a:xfrm>
          <a:prstGeom prst="rect">
            <a:avLst/>
          </a:prstGeom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016080" y="1268760"/>
            <a:ext cx="3020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5.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Sử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dụng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041081" cy="4824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15616" y="879103"/>
            <a:ext cx="408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HUỲNH QUANG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335596" y="1268760"/>
            <a:ext cx="3020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5.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Sử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cs typeface="Arial" pitchFamily="34" charset="0"/>
              </a:rPr>
              <a:t>dụng</a:t>
            </a:r>
            <a:r>
              <a:rPr lang="en-US" sz="2400" b="1" dirty="0" smtClean="0">
                <a:solidFill>
                  <a:srgbClr val="7030A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62272" y="4421336"/>
            <a:ext cx="8458200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Đèn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huỳnh quang thường được sử dụng để chiếu sáng trong nhà.</a:t>
            </a:r>
            <a:endParaRPr lang="en-US" sz="2800" b="1">
              <a:solidFill>
                <a:srgbClr val="000000"/>
              </a:solidFill>
              <a:latin typeface="VNI-Times" pitchFamily="2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 cho đèn phát sáng tốt ta phải lau chùi bộ đèn thường xuyên.</a:t>
            </a:r>
            <a:endParaRPr lang="en-US" sz="2800" b="1">
              <a:solidFill>
                <a:srgbClr val="000000"/>
              </a:solidFill>
              <a:latin typeface="VNI-Times" pitchFamily="2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0" y="1725841"/>
            <a:ext cx="3708607" cy="2547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14" y="1747416"/>
            <a:ext cx="3616797" cy="24782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15616" y="879103"/>
            <a:ext cx="4080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HUỲNH QUANG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2628270" y="2442368"/>
            <a:ext cx="633902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331640" y="980728"/>
            <a:ext cx="4896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I.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Đồ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dùng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loại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điện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quang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662190" y="5306133"/>
            <a:ext cx="597884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6579583" y="758048"/>
            <a:ext cx="198166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6568" y="1477233"/>
            <a:ext cx="8424936" cy="101566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Đ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ồ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dùng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loại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điện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quang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là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những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đồ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dùng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điện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biến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điện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năng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thành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quang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năng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259632" y="2492896"/>
            <a:ext cx="4212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II.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Phân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loại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đèn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điện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598133" cy="35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55576" y="6496625"/>
            <a:ext cx="2177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Đèn sợi đốt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330348" y="4541058"/>
            <a:ext cx="2177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Đèn led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08104" y="4541058"/>
            <a:ext cx="2775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Đèn huỳnh quang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987824" y="6496625"/>
            <a:ext cx="2177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Đèn sưởi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148064" y="6496625"/>
            <a:ext cx="34591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Đèn compac huỳnh quang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34130" y="4509120"/>
            <a:ext cx="2177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Đèn phóng điện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17796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768996"/>
            <a:ext cx="761047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824559"/>
            <a:ext cx="7553325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681434"/>
            <a:ext cx="7524750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509"/>
            <a:ext cx="3805238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30191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51730" y="1023119"/>
            <a:ext cx="5220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COMPAC HUỲNH QUANG: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100931" y="1907381"/>
            <a:ext cx="6553200" cy="2209800"/>
            <a:chOff x="1066800" y="4495800"/>
            <a:chExt cx="6553200" cy="2209800"/>
          </a:xfrm>
        </p:grpSpPr>
        <p:pic>
          <p:nvPicPr>
            <p:cNvPr id="15" name="Picture 7" descr="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95800"/>
              <a:ext cx="2209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 descr="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572000"/>
              <a:ext cx="2286000" cy="208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2133600" y="4800600"/>
              <a:ext cx="4572000" cy="533400"/>
              <a:chOff x="1344" y="3024"/>
              <a:chExt cx="2880" cy="336"/>
            </a:xfrm>
          </p:grpSpPr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2304" y="3024"/>
                <a:ext cx="96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Bóng đèn</a:t>
                </a:r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 flipH="1">
                <a:off x="1344" y="3216"/>
                <a:ext cx="1008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3168" y="3216"/>
                <a:ext cx="1056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3124200" y="5867412"/>
              <a:ext cx="2743200" cy="533401"/>
              <a:chOff x="1968" y="3696"/>
              <a:chExt cx="1728" cy="336"/>
            </a:xfrm>
          </p:grpSpPr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2352" y="3696"/>
                <a:ext cx="96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Đuôi đèn</a:t>
                </a:r>
                <a:endParaRPr lang="en-US" sz="2400">
                  <a:solidFill>
                    <a:srgbClr val="0000FF"/>
                  </a:solidFill>
                  <a:latin typeface="VNI-Times" pitchFamily="2" charset="0"/>
                  <a:cs typeface="Arial" charset="0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H="1">
                <a:off x="1968" y="3936"/>
                <a:ext cx="384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3168" y="3888"/>
                <a:ext cx="528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5" name="Picture 5" descr="bo den da su li cop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59616" r="34976" b="15384"/>
          <a:stretch>
            <a:fillRect/>
          </a:stretch>
        </p:blipFill>
        <p:spPr>
          <a:xfrm>
            <a:off x="2671762" y="4725144"/>
            <a:ext cx="4038600" cy="1225550"/>
          </a:xfrm>
          <a:noFill/>
        </p:spPr>
      </p:pic>
      <p:sp>
        <p:nvSpPr>
          <p:cNvPr id="26" name="TextBox 25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26346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6042025"/>
            <a:ext cx="2530475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4311650"/>
            <a:ext cx="3071813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4943475"/>
            <a:ext cx="2587625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4843463"/>
            <a:ext cx="2779713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219575"/>
            <a:ext cx="3228975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4294188"/>
            <a:ext cx="3038475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3687763"/>
            <a:ext cx="2322512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387725"/>
            <a:ext cx="356235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871788"/>
            <a:ext cx="1681163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539875"/>
            <a:ext cx="2479675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89150"/>
            <a:ext cx="3346450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22475"/>
            <a:ext cx="2422525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06128"/>
            <a:ext cx="164782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679">
            <a:off x="6588224" y="648400"/>
            <a:ext cx="15478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1606551" cy="15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847850"/>
            <a:ext cx="1973262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613025"/>
            <a:ext cx="273050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346869"/>
            <a:ext cx="318770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655042"/>
            <a:ext cx="2005012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654425"/>
            <a:ext cx="2281237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38 &amp; 39: ĐỒ DÙNG LOẠI ĐIỆN - QUANG</a:t>
            </a:r>
          </a:p>
          <a:p>
            <a:pPr algn="ctr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 SỢI ĐỐT - ĐÈN HUỲNH QUANG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76787"/>
              </p:ext>
            </p:extLst>
          </p:nvPr>
        </p:nvGraphicFramePr>
        <p:xfrm>
          <a:off x="35496" y="3443635"/>
          <a:ext cx="8985250" cy="3298825"/>
        </p:xfrm>
        <a:graphic>
          <a:graphicData uri="http://schemas.openxmlformats.org/drawingml/2006/table">
            <a:tbl>
              <a:tblPr/>
              <a:tblGrid>
                <a:gridCol w="1212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0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2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Loại đèn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Ưu điểm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Nhược điểm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1)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1)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Đèn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huỳnh quang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1)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1)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Line 33"/>
          <p:cNvSpPr>
            <a:spLocks noChangeShapeType="1"/>
          </p:cNvSpPr>
          <p:nvPr/>
        </p:nvSpPr>
        <p:spPr bwMode="auto">
          <a:xfrm>
            <a:off x="1496789" y="4577110"/>
            <a:ext cx="3159125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34"/>
          <p:cNvSpPr>
            <a:spLocks noChangeShapeType="1"/>
          </p:cNvSpPr>
          <p:nvPr/>
        </p:nvSpPr>
        <p:spPr bwMode="auto">
          <a:xfrm>
            <a:off x="1651571" y="5097810"/>
            <a:ext cx="3159125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1669033" y="5912198"/>
            <a:ext cx="3159125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651571" y="6444010"/>
            <a:ext cx="3159125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5485383" y="4554885"/>
            <a:ext cx="3159125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5502846" y="5085110"/>
            <a:ext cx="3159125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>
            <a:off x="5520308" y="5889973"/>
            <a:ext cx="3159125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5502846" y="6412260"/>
            <a:ext cx="3159125" cy="0"/>
          </a:xfrm>
          <a:prstGeom prst="line">
            <a:avLst/>
          </a:prstGeom>
          <a:noFill/>
          <a:ln w="9525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354583" y="1332260"/>
            <a:ext cx="2971800" cy="396875"/>
            <a:chOff x="268" y="654"/>
            <a:chExt cx="1872" cy="250"/>
          </a:xfrm>
        </p:grpSpPr>
        <p:sp>
          <p:nvSpPr>
            <p:cNvPr id="14" name="Oval 42"/>
            <p:cNvSpPr>
              <a:spLocks noChangeArrowheads="1"/>
            </p:cNvSpPr>
            <p:nvPr/>
          </p:nvSpPr>
          <p:spPr bwMode="auto">
            <a:xfrm>
              <a:off x="268" y="664"/>
              <a:ext cx="220" cy="220"/>
            </a:xfrm>
            <a:prstGeom prst="ellips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2400" b="1">
                  <a:solidFill>
                    <a:srgbClr val="FF0066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5" name="Text Box 63"/>
            <p:cNvSpPr txBox="1">
              <a:spLocks noChangeArrowheads="1"/>
            </p:cNvSpPr>
            <p:nvPr/>
          </p:nvSpPr>
          <p:spPr bwMode="auto">
            <a:xfrm>
              <a:off x="432" y="654"/>
              <a:ext cx="17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3333FF"/>
                  </a:solidFill>
                </a:rPr>
                <a:t> Không cần chấn lưu</a:t>
              </a:r>
            </a:p>
          </p:txBody>
        </p: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64108" y="1741835"/>
            <a:ext cx="2873375" cy="457200"/>
            <a:chOff x="274" y="912"/>
            <a:chExt cx="1810" cy="288"/>
          </a:xfrm>
        </p:grpSpPr>
        <p:sp>
          <p:nvSpPr>
            <p:cNvPr id="17" name="Oval 43"/>
            <p:cNvSpPr>
              <a:spLocks noChangeArrowheads="1"/>
            </p:cNvSpPr>
            <p:nvPr/>
          </p:nvSpPr>
          <p:spPr bwMode="auto">
            <a:xfrm>
              <a:off x="274" y="940"/>
              <a:ext cx="220" cy="220"/>
            </a:xfrm>
            <a:prstGeom prst="ellips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2400" b="1">
                  <a:solidFill>
                    <a:srgbClr val="FF0066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8" name="Text Box 64"/>
            <p:cNvSpPr txBox="1">
              <a:spLocks noChangeArrowheads="1"/>
            </p:cNvSpPr>
            <p:nvPr/>
          </p:nvSpPr>
          <p:spPr bwMode="auto">
            <a:xfrm>
              <a:off x="432" y="912"/>
              <a:ext cx="16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 typeface="Symbol" pitchFamily="18" charset="2"/>
                <a:buNone/>
              </a:pPr>
              <a:r>
                <a:rPr lang="en-US" sz="2000" b="1">
                  <a:solidFill>
                    <a:srgbClr val="3333FF"/>
                  </a:solidFill>
                </a:rPr>
                <a:t> Tiết kiệm điện năng</a:t>
              </a:r>
            </a:p>
          </p:txBody>
        </p:sp>
      </p:grp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373633" y="2186335"/>
            <a:ext cx="2005013" cy="396875"/>
            <a:chOff x="280" y="1192"/>
            <a:chExt cx="1263" cy="250"/>
          </a:xfrm>
        </p:grpSpPr>
        <p:sp>
          <p:nvSpPr>
            <p:cNvPr id="20" name="Oval 44"/>
            <p:cNvSpPr>
              <a:spLocks noChangeArrowheads="1"/>
            </p:cNvSpPr>
            <p:nvPr/>
          </p:nvSpPr>
          <p:spPr bwMode="auto">
            <a:xfrm>
              <a:off x="280" y="1216"/>
              <a:ext cx="220" cy="220"/>
            </a:xfrm>
            <a:prstGeom prst="ellips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2400" b="1">
                  <a:solidFill>
                    <a:srgbClr val="FF0066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1" name="Text Box 65"/>
            <p:cNvSpPr txBox="1">
              <a:spLocks noChangeArrowheads="1"/>
            </p:cNvSpPr>
            <p:nvPr/>
          </p:nvSpPr>
          <p:spPr bwMode="auto">
            <a:xfrm>
              <a:off x="432" y="1192"/>
              <a:ext cx="11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3333FF"/>
                  </a:solidFill>
                </a:rPr>
                <a:t> Tuổi thọ cao</a:t>
              </a:r>
            </a:p>
          </p:txBody>
        </p:sp>
      </p:grp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373633" y="2640360"/>
            <a:ext cx="2611438" cy="396875"/>
            <a:chOff x="280" y="1478"/>
            <a:chExt cx="1645" cy="250"/>
          </a:xfrm>
        </p:grpSpPr>
        <p:sp>
          <p:nvSpPr>
            <p:cNvPr id="23" name="Oval 45"/>
            <p:cNvSpPr>
              <a:spLocks noChangeArrowheads="1"/>
            </p:cNvSpPr>
            <p:nvPr/>
          </p:nvSpPr>
          <p:spPr bwMode="auto">
            <a:xfrm>
              <a:off x="280" y="1480"/>
              <a:ext cx="220" cy="220"/>
            </a:xfrm>
            <a:prstGeom prst="ellips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2400" b="1">
                  <a:solidFill>
                    <a:srgbClr val="FF0066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4" name="Text Box 66"/>
            <p:cNvSpPr txBox="1">
              <a:spLocks noChangeArrowheads="1"/>
            </p:cNvSpPr>
            <p:nvPr/>
          </p:nvSpPr>
          <p:spPr bwMode="auto">
            <a:xfrm>
              <a:off x="432" y="1478"/>
              <a:ext cx="14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3333FF"/>
                  </a:solidFill>
                </a:rPr>
                <a:t> Ánh sáng liên tục</a:t>
              </a:r>
            </a:p>
          </p:txBody>
        </p:sp>
      </p:grpSp>
      <p:grpSp>
        <p:nvGrpSpPr>
          <p:cNvPr id="25" name="Group 75"/>
          <p:cNvGrpSpPr>
            <a:grpSpLocks/>
          </p:cNvGrpSpPr>
          <p:nvPr/>
        </p:nvGrpSpPr>
        <p:grpSpPr bwMode="auto">
          <a:xfrm>
            <a:off x="4297933" y="1268760"/>
            <a:ext cx="2157413" cy="396875"/>
            <a:chOff x="2752" y="614"/>
            <a:chExt cx="1359" cy="250"/>
          </a:xfrm>
        </p:grpSpPr>
        <p:sp>
          <p:nvSpPr>
            <p:cNvPr id="26" name="Oval 46"/>
            <p:cNvSpPr>
              <a:spLocks noChangeArrowheads="1"/>
            </p:cNvSpPr>
            <p:nvPr/>
          </p:nvSpPr>
          <p:spPr bwMode="auto">
            <a:xfrm>
              <a:off x="2752" y="628"/>
              <a:ext cx="220" cy="220"/>
            </a:xfrm>
            <a:prstGeom prst="ellips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2400" b="1">
                  <a:solidFill>
                    <a:srgbClr val="FF0066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2928" y="614"/>
              <a:ext cx="11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3333FF"/>
                  </a:solidFill>
                </a:rPr>
                <a:t> Cần chấn lưu</a:t>
              </a:r>
            </a:p>
          </p:txBody>
        </p:sp>
      </p:grpSp>
      <p:grpSp>
        <p:nvGrpSpPr>
          <p:cNvPr id="28" name="Group 76"/>
          <p:cNvGrpSpPr>
            <a:grpSpLocks/>
          </p:cNvGrpSpPr>
          <p:nvPr/>
        </p:nvGrpSpPr>
        <p:grpSpPr bwMode="auto">
          <a:xfrm>
            <a:off x="4294758" y="1725960"/>
            <a:ext cx="3709988" cy="396875"/>
            <a:chOff x="2750" y="902"/>
            <a:chExt cx="2337" cy="250"/>
          </a:xfrm>
        </p:grpSpPr>
        <p:sp>
          <p:nvSpPr>
            <p:cNvPr id="29" name="Oval 47"/>
            <p:cNvSpPr>
              <a:spLocks noChangeArrowheads="1"/>
            </p:cNvSpPr>
            <p:nvPr/>
          </p:nvSpPr>
          <p:spPr bwMode="auto">
            <a:xfrm>
              <a:off x="2750" y="924"/>
              <a:ext cx="220" cy="220"/>
            </a:xfrm>
            <a:prstGeom prst="ellips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2400" b="1">
                  <a:solidFill>
                    <a:srgbClr val="FF0066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0" name="Text Box 68"/>
            <p:cNvSpPr txBox="1">
              <a:spLocks noChangeArrowheads="1"/>
            </p:cNvSpPr>
            <p:nvPr/>
          </p:nvSpPr>
          <p:spPr bwMode="auto">
            <a:xfrm>
              <a:off x="2928" y="902"/>
              <a:ext cx="21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3333FF"/>
                  </a:solidFill>
                </a:rPr>
                <a:t> Không tiết kiệm điện năng</a:t>
              </a:r>
            </a:p>
          </p:txBody>
        </p:sp>
      </p:grpSp>
      <p:grpSp>
        <p:nvGrpSpPr>
          <p:cNvPr id="31" name="Group 77"/>
          <p:cNvGrpSpPr>
            <a:grpSpLocks/>
          </p:cNvGrpSpPr>
          <p:nvPr/>
        </p:nvGrpSpPr>
        <p:grpSpPr bwMode="auto">
          <a:xfrm>
            <a:off x="4304283" y="2183160"/>
            <a:ext cx="2135188" cy="396875"/>
            <a:chOff x="2756" y="1190"/>
            <a:chExt cx="1345" cy="250"/>
          </a:xfrm>
        </p:grpSpPr>
        <p:sp>
          <p:nvSpPr>
            <p:cNvPr id="32" name="Oval 48"/>
            <p:cNvSpPr>
              <a:spLocks noChangeArrowheads="1"/>
            </p:cNvSpPr>
            <p:nvPr/>
          </p:nvSpPr>
          <p:spPr bwMode="auto">
            <a:xfrm>
              <a:off x="2756" y="1212"/>
              <a:ext cx="220" cy="220"/>
            </a:xfrm>
            <a:prstGeom prst="ellips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2400" b="1">
                  <a:solidFill>
                    <a:srgbClr val="FF0066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33" name="Text Box 69"/>
            <p:cNvSpPr txBox="1">
              <a:spLocks noChangeArrowheads="1"/>
            </p:cNvSpPr>
            <p:nvPr/>
          </p:nvSpPr>
          <p:spPr bwMode="auto">
            <a:xfrm>
              <a:off x="2928" y="1190"/>
              <a:ext cx="11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3333FF"/>
                  </a:solidFill>
                </a:rPr>
                <a:t> Tuổi thọ thấp</a:t>
              </a:r>
            </a:p>
          </p:txBody>
        </p:sp>
      </p:grpSp>
      <p:grpSp>
        <p:nvGrpSpPr>
          <p:cNvPr id="34" name="Group 78"/>
          <p:cNvGrpSpPr>
            <a:grpSpLocks/>
          </p:cNvGrpSpPr>
          <p:nvPr/>
        </p:nvGrpSpPr>
        <p:grpSpPr bwMode="auto">
          <a:xfrm>
            <a:off x="4288408" y="2640360"/>
            <a:ext cx="3492500" cy="396875"/>
            <a:chOff x="2746" y="1478"/>
            <a:chExt cx="2200" cy="250"/>
          </a:xfrm>
        </p:grpSpPr>
        <p:sp>
          <p:nvSpPr>
            <p:cNvPr id="35" name="Oval 49"/>
            <p:cNvSpPr>
              <a:spLocks noChangeArrowheads="1"/>
            </p:cNvSpPr>
            <p:nvPr/>
          </p:nvSpPr>
          <p:spPr bwMode="auto">
            <a:xfrm>
              <a:off x="2746" y="1492"/>
              <a:ext cx="220" cy="220"/>
            </a:xfrm>
            <a:prstGeom prst="ellips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2400" b="1">
                  <a:solidFill>
                    <a:srgbClr val="FF0066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/>
          </p:nvSpPr>
          <p:spPr bwMode="auto">
            <a:xfrm>
              <a:off x="2928" y="1478"/>
              <a:ext cx="20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3333FF"/>
                  </a:solidFill>
                </a:rPr>
                <a:t> Ánh sáng không liên tục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25785" y="0"/>
            <a:ext cx="6953647" cy="1124744"/>
          </a:xfrm>
          <a:prstGeom prst="rect">
            <a:avLst/>
          </a:prstGeom>
          <a:solidFill>
            <a:srgbClr val="4E9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Dựa vào các đặc điểm của mỗi loại đèn, em hãy chọn cụm từ thích hợp dưới đây điền vào chỗ trống (…) trong bảng  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7504" y="4077072"/>
            <a:ext cx="108012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en-US" sz="1800" b="1">
                <a:solidFill>
                  <a:srgbClr val="FF00FF"/>
                </a:solidFill>
                <a:latin typeface="Arial" charset="0"/>
              </a:rPr>
              <a:t>Đèn sợi đốt</a:t>
            </a:r>
          </a:p>
        </p:txBody>
      </p:sp>
    </p:spTree>
    <p:extLst>
      <p:ext uri="{BB962C8B-B14F-4D97-AF65-F5344CB8AC3E}">
        <p14:creationId xmlns:p14="http://schemas.microsoft.com/office/powerpoint/2010/main" val="12711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9306E-6 L 0.1493 0.43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16185E-6 L 0.17917 0.31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5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526E-6 L 0.09861 0.36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18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5723E-6 L 0.19201 0.372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18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4971E-6 L 0.1658 0.554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2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2948E-6 L 0.22066 0.572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28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4798E-6 L 0.19983 0.628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31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185E-6 L 0.12778 0.495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2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44624"/>
            <a:ext cx="7128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Hướng dẫn tự học</a:t>
            </a:r>
            <a:endParaRPr lang="en-US" sz="4000" b="1" cap="all" spc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3568" y="2420888"/>
            <a:ext cx="78488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>
              <a:solidFill>
                <a:srgbClr val="0000FF"/>
              </a:solidFill>
              <a:latin typeface="VNI-Time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2628270" y="2442368"/>
            <a:ext cx="633902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662190" y="5306133"/>
            <a:ext cx="597884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6579583" y="758048"/>
            <a:ext cx="198166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67644" y="1052736"/>
            <a:ext cx="4212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II.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Phân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loại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đèn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điện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64266" y="4145305"/>
            <a:ext cx="2177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Đèn sợi đốt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75856" y="4124411"/>
            <a:ext cx="2775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Đèn huỳnh quang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570708" y="4124411"/>
            <a:ext cx="2177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i="1" smtClean="0">
                <a:solidFill>
                  <a:srgbClr val="FF0000"/>
                </a:solidFill>
                <a:cs typeface="Arial" pitchFamily="34" charset="0"/>
              </a:rPr>
              <a:t>Đèn phóng điện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6" y="1916832"/>
            <a:ext cx="2809376" cy="210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49825"/>
            <a:ext cx="2880320" cy="20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68" y="1919988"/>
            <a:ext cx="2720648" cy="206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48456" y="4509120"/>
            <a:ext cx="8424936" cy="206210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Dựa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vào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nguyên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lí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làm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việc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người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ta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phân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đèn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điện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ra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làm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3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loại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chính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:</a:t>
            </a:r>
          </a:p>
          <a:p>
            <a:pPr eaLnBrk="0" hangingPunct="0"/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-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Đèn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sợi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đốt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-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Đèn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huỳnh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quang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-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Đèn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phóng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điện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27087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67644" y="1052736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III.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Đèn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sợi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đốt</a:t>
            </a:r>
            <a:r>
              <a:rPr lang="en-US" b="1" i="1" dirty="0" smtClean="0">
                <a:solidFill>
                  <a:srgbClr val="002060"/>
                </a:solidFill>
                <a:cs typeface="Arial" pitchFamily="34" charset="0"/>
              </a:rPr>
              <a:t>: (</a:t>
            </a:r>
            <a:r>
              <a:rPr lang="en-US" b="1" i="1" dirty="0" err="1" smtClean="0">
                <a:solidFill>
                  <a:srgbClr val="002060"/>
                </a:solidFill>
                <a:cs typeface="Arial" pitchFamily="34" charset="0"/>
              </a:rPr>
              <a:t>đèn</a:t>
            </a:r>
            <a:r>
              <a:rPr lang="en-US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cs typeface="Arial" pitchFamily="34" charset="0"/>
              </a:rPr>
              <a:t>dây</a:t>
            </a:r>
            <a:r>
              <a:rPr lang="en-US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cs typeface="Arial" pitchFamily="34" charset="0"/>
              </a:rPr>
              <a:t>tóc</a:t>
            </a:r>
            <a:r>
              <a:rPr lang="en-US" b="1" i="1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392424" y="1627912"/>
            <a:ext cx="2171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1. Cấu tạo: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44260" y="2190874"/>
            <a:ext cx="4708525" cy="2908300"/>
            <a:chOff x="4344260" y="2190874"/>
            <a:chExt cx="4708525" cy="2908300"/>
          </a:xfrm>
        </p:grpSpPr>
        <p:pic>
          <p:nvPicPr>
            <p:cNvPr id="39" name="Picture 8" descr="h0022"/>
            <p:cNvPicPr>
              <a:picLocks noChangeAspect="1" noChangeArrowheads="1"/>
            </p:cNvPicPr>
            <p:nvPr/>
          </p:nvPicPr>
          <p:blipFill>
            <a:blip r:embed="rId2">
              <a:lum bright="8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96"/>
            <a:stretch>
              <a:fillRect/>
            </a:stretch>
          </p:blipFill>
          <p:spPr bwMode="auto">
            <a:xfrm>
              <a:off x="7384496" y="2190874"/>
              <a:ext cx="1668289" cy="289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9" descr="h0022"/>
            <p:cNvPicPr>
              <a:picLocks noChangeAspect="1" noChangeArrowheads="1"/>
            </p:cNvPicPr>
            <p:nvPr/>
          </p:nvPicPr>
          <p:blipFill>
            <a:blip r:embed="rId2">
              <a:lum bright="8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69"/>
            <a:stretch>
              <a:fillRect/>
            </a:stretch>
          </p:blipFill>
          <p:spPr bwMode="auto">
            <a:xfrm>
              <a:off x="4344260" y="2204111"/>
              <a:ext cx="1580484" cy="289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030913" y="5125243"/>
            <a:ext cx="1324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Hình 38.2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51388" y="1951018"/>
            <a:ext cx="2557463" cy="976456"/>
            <a:chOff x="5350735" y="1938318"/>
            <a:chExt cx="2557463" cy="976456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5350735" y="2314699"/>
              <a:ext cx="914400" cy="6000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6947760" y="2276599"/>
              <a:ext cx="960438" cy="6000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6084168" y="1938318"/>
              <a:ext cx="1138583" cy="3385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i="1" smtClean="0">
                  <a:solidFill>
                    <a:srgbClr val="FF0000"/>
                  </a:solidFill>
                  <a:cs typeface="Arial" pitchFamily="34" charset="0"/>
                </a:rPr>
                <a:t>1. sợi đốt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93623" y="3410074"/>
            <a:ext cx="2074863" cy="819725"/>
            <a:chOff x="5593623" y="3410074"/>
            <a:chExt cx="2074863" cy="819725"/>
          </a:xfrm>
        </p:grpSpPr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V="1">
              <a:off x="7279548" y="3410074"/>
              <a:ext cx="388938" cy="2349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flipH="1" flipV="1">
              <a:off x="5593623" y="3410074"/>
              <a:ext cx="481013" cy="2476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6049314" y="3645024"/>
              <a:ext cx="1238900" cy="5847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i="1" smtClean="0">
                  <a:solidFill>
                    <a:srgbClr val="FF0000"/>
                  </a:solidFill>
                  <a:cs typeface="Arial" pitchFamily="34" charset="0"/>
                </a:rPr>
                <a:t>2. Bóng thủy tinh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20072" y="4483720"/>
            <a:ext cx="2733676" cy="338554"/>
            <a:chOff x="5260247" y="4483720"/>
            <a:chExt cx="2733676" cy="338554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7308304" y="4658404"/>
              <a:ext cx="685619" cy="89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flipH="1">
              <a:off x="5260247" y="4662889"/>
              <a:ext cx="844010" cy="1718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6052335" y="4483720"/>
              <a:ext cx="1324374" cy="3385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i="1" smtClean="0">
                  <a:solidFill>
                    <a:srgbClr val="FF0000"/>
                  </a:solidFill>
                  <a:cs typeface="Arial" pitchFamily="34" charset="0"/>
                </a:rPr>
                <a:t>3. Đuôi đèn</a:t>
              </a:r>
            </a:p>
          </p:txBody>
        </p:sp>
      </p:grp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44746" y="2564904"/>
            <a:ext cx="3998522" cy="206210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Đèn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sợi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đốt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có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3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bộ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phận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chính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:</a:t>
            </a:r>
          </a:p>
          <a:p>
            <a:pPr eaLnBrk="0" hangingPunct="0"/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- </a:t>
            </a: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Sợi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đốt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.</a:t>
            </a:r>
          </a:p>
          <a:p>
            <a:pPr eaLnBrk="0" hangingPunct="0"/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- </a:t>
            </a: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Bóng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thủy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tinh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.</a:t>
            </a:r>
          </a:p>
          <a:p>
            <a:pPr eaLnBrk="0" hangingPunct="0"/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- </a:t>
            </a: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Đuôi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đèn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.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7789705" y="1825660"/>
            <a:ext cx="1390807" cy="52322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i="1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quan trọng nhất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249905" y="2060848"/>
            <a:ext cx="524355" cy="103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2379190935"/>
      </p:ext>
    </p:extLst>
  </p:cSld>
  <p:clrMapOvr>
    <a:masterClrMapping/>
  </p:clrMapOvr>
  <p:transition spd="slow">
    <p:comb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60" y="1411888"/>
            <a:ext cx="2515719" cy="26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42" y="2692402"/>
            <a:ext cx="2673722" cy="141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004768" y="1764695"/>
            <a:ext cx="1152128" cy="1008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67644" y="889556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11560" y="1484784"/>
            <a:ext cx="2171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1. Cấu tạo: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83568" y="1940897"/>
            <a:ext cx="2171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sz="2400" b="1" i="1" smtClean="0">
                <a:solidFill>
                  <a:srgbClr val="002060"/>
                </a:solidFill>
                <a:cs typeface="Arial" pitchFamily="34" charset="0"/>
              </a:rPr>
              <a:t>. Sợi đốt: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068" y="4470211"/>
            <a:ext cx="8329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9900"/>
                </a:solidFill>
              </a:rPr>
              <a:t>? Hãy </a:t>
            </a:r>
            <a:r>
              <a:rPr lang="en-US" sz="2400" b="1">
                <a:solidFill>
                  <a:srgbClr val="009900"/>
                </a:solidFill>
              </a:rPr>
              <a:t>quan sát và cho biết dây tóc </a:t>
            </a:r>
            <a:r>
              <a:rPr lang="en-US" sz="2400" b="1" smtClean="0">
                <a:solidFill>
                  <a:srgbClr val="009900"/>
                </a:solidFill>
              </a:rPr>
              <a:t>bóng </a:t>
            </a:r>
            <a:r>
              <a:rPr lang="en-US" sz="2400" b="1">
                <a:solidFill>
                  <a:srgbClr val="009900"/>
                </a:solidFill>
              </a:rPr>
              <a:t>đèn có hình dạng gì? Được </a:t>
            </a:r>
            <a:r>
              <a:rPr lang="en-US" sz="2400" b="1" smtClean="0">
                <a:solidFill>
                  <a:srgbClr val="009900"/>
                </a:solidFill>
              </a:rPr>
              <a:t>làm </a:t>
            </a:r>
            <a:r>
              <a:rPr lang="en-US" sz="2400" b="1">
                <a:solidFill>
                  <a:srgbClr val="009900"/>
                </a:solidFill>
              </a:rPr>
              <a:t>bằng vật liệu gì?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43260" y="5445224"/>
            <a:ext cx="83052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400" b="1">
                <a:solidFill>
                  <a:srgbClr val="FF0000"/>
                </a:solidFill>
                <a:sym typeface="Wingdings" pitchFamily="2" charset="2"/>
              </a:rPr>
              <a:t> </a:t>
            </a:r>
            <a:r>
              <a:rPr lang="en-US" sz="2400" b="1" smtClean="0">
                <a:solidFill>
                  <a:srgbClr val="D60093"/>
                </a:solidFill>
              </a:rPr>
              <a:t>Dây </a:t>
            </a:r>
            <a:r>
              <a:rPr lang="en-US" sz="2400" b="1">
                <a:solidFill>
                  <a:srgbClr val="D60093"/>
                </a:solidFill>
              </a:rPr>
              <a:t>tóc được làm bằng kim loại có </a:t>
            </a:r>
            <a:r>
              <a:rPr lang="en-US" sz="2400" b="1" smtClean="0">
                <a:solidFill>
                  <a:srgbClr val="D60093"/>
                </a:solidFill>
              </a:rPr>
              <a:t>dạng </a:t>
            </a:r>
            <a:r>
              <a:rPr lang="en-US" sz="2400" b="1">
                <a:solidFill>
                  <a:srgbClr val="D60093"/>
                </a:solidFill>
              </a:rPr>
              <a:t>lò xo xoắn, thường làm bằng </a:t>
            </a:r>
            <a:r>
              <a:rPr lang="en-US" sz="2400" b="1" smtClean="0">
                <a:solidFill>
                  <a:srgbClr val="D60093"/>
                </a:solidFill>
              </a:rPr>
              <a:t>Vonfram</a:t>
            </a:r>
            <a:r>
              <a:rPr lang="en-US" sz="2400" b="1">
                <a:solidFill>
                  <a:srgbClr val="D60093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32655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60" y="1411888"/>
            <a:ext cx="2515719" cy="26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42" y="2692402"/>
            <a:ext cx="2673722" cy="141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004768" y="1764695"/>
            <a:ext cx="1152128" cy="1008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67644" y="889556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11560" y="1484784"/>
            <a:ext cx="2171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1. Cấu tạo: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83568" y="1940897"/>
            <a:ext cx="2171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sz="2400" b="1" i="1" smtClean="0">
                <a:solidFill>
                  <a:srgbClr val="002060"/>
                </a:solidFill>
                <a:cs typeface="Arial" pitchFamily="34" charset="0"/>
              </a:rPr>
              <a:t>. Sợi đốt: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4623519"/>
            <a:ext cx="8628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9900"/>
                </a:solidFill>
              </a:rPr>
              <a:t>? </a:t>
            </a:r>
            <a:r>
              <a:rPr lang="en-US" sz="2400" b="1">
                <a:solidFill>
                  <a:srgbClr val="009900"/>
                </a:solidFill>
              </a:rPr>
              <a:t>Tại sao nói sợi đốt là phần tử quan </a:t>
            </a:r>
            <a:r>
              <a:rPr lang="en-US" sz="2400" b="1" smtClean="0">
                <a:solidFill>
                  <a:srgbClr val="009900"/>
                </a:solidFill>
              </a:rPr>
              <a:t>trọng </a:t>
            </a:r>
            <a:r>
              <a:rPr lang="en-US" sz="2400" b="1">
                <a:solidFill>
                  <a:srgbClr val="009900"/>
                </a:solidFill>
              </a:rPr>
              <a:t>nhất của đèn?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43260" y="5445224"/>
            <a:ext cx="8305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400" b="1">
                <a:solidFill>
                  <a:srgbClr val="FF0000"/>
                </a:solidFill>
                <a:sym typeface="Wingdings" pitchFamily="2" charset="2"/>
              </a:rPr>
              <a:t> </a:t>
            </a:r>
            <a:r>
              <a:rPr lang="en-US" sz="2400" b="1">
                <a:solidFill>
                  <a:srgbClr val="D60093"/>
                </a:solidFill>
              </a:rPr>
              <a:t>Vì ở đó điện năng được biến thành </a:t>
            </a:r>
            <a:r>
              <a:rPr lang="en-US" sz="2400" b="1" smtClean="0">
                <a:solidFill>
                  <a:srgbClr val="D60093"/>
                </a:solidFill>
              </a:rPr>
              <a:t>quang </a:t>
            </a:r>
            <a:r>
              <a:rPr lang="en-US" sz="2400" b="1">
                <a:solidFill>
                  <a:srgbClr val="D60093"/>
                </a:solidFill>
              </a:rPr>
              <a:t>năng.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25363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60" y="1411888"/>
            <a:ext cx="2515719" cy="26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42" y="2692402"/>
            <a:ext cx="2673722" cy="141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004768" y="1764695"/>
            <a:ext cx="1152128" cy="1008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67644" y="889556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11560" y="1484784"/>
            <a:ext cx="2171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1. Cấu tạo: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83568" y="1940897"/>
            <a:ext cx="2171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sz="2400" b="1" i="1" smtClean="0">
                <a:solidFill>
                  <a:srgbClr val="002060"/>
                </a:solidFill>
                <a:cs typeface="Arial" pitchFamily="34" charset="0"/>
              </a:rPr>
              <a:t>. Sợi đốt: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0" y="4221088"/>
            <a:ext cx="8136904" cy="2185214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Sợi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đốt là dây kim loại có dạng lò xo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xoắn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, thường làm bằng vonfram để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chịu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được đ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ốt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nóng ở nhiệt độ cao.</a:t>
            </a:r>
          </a:p>
          <a:p>
            <a:pPr algn="just"/>
            <a:r>
              <a:rPr lang="en-US" sz="3200" b="1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Sợi đốt là phần tử quan trọng nhất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của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đèn, ở đó điện năng được biến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đổi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thành quang năng.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42626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67644" y="889556"/>
            <a:ext cx="526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III. Đèn sợi đốt</a:t>
            </a:r>
            <a:r>
              <a:rPr lang="en-US" b="1" i="1" smtClean="0">
                <a:solidFill>
                  <a:srgbClr val="002060"/>
                </a:solidFill>
                <a:cs typeface="Arial" pitchFamily="34" charset="0"/>
              </a:rPr>
              <a:t>: (đèn dây tóc)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11560" y="1484784"/>
            <a:ext cx="2171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smtClean="0">
                <a:solidFill>
                  <a:srgbClr val="002060"/>
                </a:solidFill>
                <a:cs typeface="Arial" pitchFamily="34" charset="0"/>
              </a:rPr>
              <a:t>1. Cấu tạo: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83568" y="1940897"/>
            <a:ext cx="295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b. </a:t>
            </a:r>
            <a:r>
              <a:rPr lang="en-US" sz="2400" b="1" i="1" dirty="0" err="1" smtClean="0">
                <a:solidFill>
                  <a:srgbClr val="002060"/>
                </a:solidFill>
                <a:cs typeface="Arial" pitchFamily="34" charset="0"/>
              </a:rPr>
              <a:t>Bóng</a:t>
            </a:r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cs typeface="Arial" pitchFamily="34" charset="0"/>
              </a:rPr>
              <a:t>thủy</a:t>
            </a:r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cs typeface="Arial" pitchFamily="34" charset="0"/>
              </a:rPr>
              <a:t>tinh</a:t>
            </a:r>
            <a:r>
              <a:rPr lang="en-US" sz="2400" b="1" i="1" dirty="0" smtClean="0">
                <a:solidFill>
                  <a:srgbClr val="002060"/>
                </a:solidFill>
                <a:cs typeface="Arial" pitchFamily="34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196752"/>
            <a:ext cx="2664296" cy="275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2420888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smtClean="0">
                <a:solidFill>
                  <a:srgbClr val="009900"/>
                </a:solidFill>
              </a:rPr>
              <a:t>? Bóng </a:t>
            </a:r>
            <a:r>
              <a:rPr lang="en-US" sz="2400" b="1">
                <a:solidFill>
                  <a:srgbClr val="009900"/>
                </a:solidFill>
              </a:rPr>
              <a:t>đèn sợi đốt được làm bằng vật liệu gì?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200" y="3212976"/>
            <a:ext cx="5788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FF0000"/>
                </a:solidFill>
                <a:sym typeface="Wingdings" pitchFamily="2" charset="2"/>
              </a:rPr>
              <a:t> </a:t>
            </a:r>
            <a:r>
              <a:rPr lang="en-US" sz="2400" b="1" dirty="0" err="1" smtClean="0">
                <a:solidFill>
                  <a:srgbClr val="BC14A4"/>
                </a:solidFill>
              </a:rPr>
              <a:t>Được</a:t>
            </a:r>
            <a:r>
              <a:rPr lang="en-US" sz="2400" b="1" dirty="0" smtClean="0">
                <a:solidFill>
                  <a:srgbClr val="BC14A4"/>
                </a:solidFill>
              </a:rPr>
              <a:t> </a:t>
            </a:r>
            <a:r>
              <a:rPr lang="en-US" sz="2400" b="1" dirty="0" err="1">
                <a:solidFill>
                  <a:srgbClr val="BC14A4"/>
                </a:solidFill>
              </a:rPr>
              <a:t>làm</a:t>
            </a:r>
            <a:r>
              <a:rPr lang="en-US" sz="2400" b="1" dirty="0">
                <a:solidFill>
                  <a:srgbClr val="BC14A4"/>
                </a:solidFill>
              </a:rPr>
              <a:t> </a:t>
            </a:r>
            <a:r>
              <a:rPr lang="en-US" sz="2400" b="1" dirty="0" err="1">
                <a:solidFill>
                  <a:srgbClr val="BC14A4"/>
                </a:solidFill>
              </a:rPr>
              <a:t>bằng</a:t>
            </a:r>
            <a:r>
              <a:rPr lang="en-US" sz="2400" b="1" dirty="0">
                <a:solidFill>
                  <a:srgbClr val="BC14A4"/>
                </a:solidFill>
              </a:rPr>
              <a:t> </a:t>
            </a:r>
            <a:r>
              <a:rPr lang="en-US" sz="2400" b="1" dirty="0" err="1">
                <a:solidFill>
                  <a:srgbClr val="BC14A4"/>
                </a:solidFill>
              </a:rPr>
              <a:t>thuỷ</a:t>
            </a:r>
            <a:r>
              <a:rPr lang="en-US" sz="2400" b="1" dirty="0">
                <a:solidFill>
                  <a:srgbClr val="BC14A4"/>
                </a:solidFill>
              </a:rPr>
              <a:t> </a:t>
            </a:r>
            <a:r>
              <a:rPr lang="en-US" sz="2400" b="1" dirty="0" err="1">
                <a:solidFill>
                  <a:srgbClr val="BC14A4"/>
                </a:solidFill>
              </a:rPr>
              <a:t>tinh</a:t>
            </a:r>
            <a:r>
              <a:rPr lang="en-US" sz="2400" b="1" dirty="0">
                <a:solidFill>
                  <a:srgbClr val="BC14A4"/>
                </a:solidFill>
              </a:rPr>
              <a:t> </a:t>
            </a:r>
            <a:r>
              <a:rPr lang="en-US" sz="2400" b="1" dirty="0" err="1">
                <a:solidFill>
                  <a:srgbClr val="BC14A4"/>
                </a:solidFill>
              </a:rPr>
              <a:t>chịu</a:t>
            </a:r>
            <a:r>
              <a:rPr lang="en-US" sz="2400" b="1" dirty="0">
                <a:solidFill>
                  <a:srgbClr val="BC14A4"/>
                </a:solidFill>
              </a:rPr>
              <a:t> </a:t>
            </a:r>
            <a:r>
              <a:rPr lang="en-US" sz="2400" b="1" dirty="0" err="1" smtClean="0">
                <a:solidFill>
                  <a:srgbClr val="BC14A4"/>
                </a:solidFill>
              </a:rPr>
              <a:t>nhiệt</a:t>
            </a:r>
            <a:r>
              <a:rPr lang="en-US" sz="2400" b="1" dirty="0" smtClean="0">
                <a:solidFill>
                  <a:srgbClr val="BC14A4"/>
                </a:solidFill>
              </a:rPr>
              <a:t>.</a:t>
            </a:r>
            <a:endParaRPr lang="en-US" sz="2400" b="1" dirty="0">
              <a:solidFill>
                <a:srgbClr val="BC14A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64592" y="3573016"/>
            <a:ext cx="82284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2400" b="1">
                <a:solidFill>
                  <a:srgbClr val="FF0000"/>
                </a:solidFill>
                <a:sym typeface="Wingdings" pitchFamily="2" charset="2"/>
              </a:rPr>
              <a:t> </a:t>
            </a:r>
            <a:r>
              <a:rPr lang="en-US" altLang="vi-VN" sz="2400" b="1" smtClean="0">
                <a:solidFill>
                  <a:srgbClr val="009900"/>
                </a:solidFill>
                <a:sym typeface="Wingdings" pitchFamily="2" charset="2"/>
              </a:rPr>
              <a:t>Để tăng tuổi thọ của bóng đèn thì người ta</a:t>
            </a:r>
            <a:r>
              <a:rPr lang="en-US" sz="2400" b="1" smtClean="0">
                <a:solidFill>
                  <a:srgbClr val="009900"/>
                </a:solidFill>
              </a:rPr>
              <a:t> phải</a:t>
            </a:r>
          </a:p>
          <a:p>
            <a:pPr algn="just"/>
            <a:r>
              <a:rPr lang="en-US" sz="2400" b="1" smtClean="0">
                <a:solidFill>
                  <a:srgbClr val="009900"/>
                </a:solidFill>
              </a:rPr>
              <a:t>hút </a:t>
            </a:r>
            <a:r>
              <a:rPr lang="en-US" sz="2400" b="1">
                <a:solidFill>
                  <a:srgbClr val="009900"/>
                </a:solidFill>
              </a:rPr>
              <a:t>hết không </a:t>
            </a:r>
            <a:r>
              <a:rPr lang="en-US" sz="2400" b="1" smtClean="0">
                <a:solidFill>
                  <a:srgbClr val="009900"/>
                </a:solidFill>
              </a:rPr>
              <a:t>khí bên trong bóng thủy tinh (</a:t>
            </a:r>
            <a:r>
              <a:rPr lang="en-US" sz="2400" b="1">
                <a:solidFill>
                  <a:srgbClr val="009900"/>
                </a:solidFill>
              </a:rPr>
              <a:t>tạo chân </a:t>
            </a:r>
            <a:r>
              <a:rPr lang="en-US" sz="2400" b="1" smtClean="0">
                <a:solidFill>
                  <a:srgbClr val="009900"/>
                </a:solidFill>
              </a:rPr>
              <a:t>không) và </a:t>
            </a:r>
            <a:r>
              <a:rPr lang="en-US" sz="2400" b="1">
                <a:solidFill>
                  <a:srgbClr val="009900"/>
                </a:solidFill>
              </a:rPr>
              <a:t>bơm khí trơ </a:t>
            </a:r>
            <a:r>
              <a:rPr lang="en-US" sz="2400" b="1" smtClean="0">
                <a:solidFill>
                  <a:srgbClr val="009900"/>
                </a:solidFill>
              </a:rPr>
              <a:t>vào. </a:t>
            </a:r>
            <a:r>
              <a:rPr lang="en-US" sz="2400" b="1" i="1" smtClean="0">
                <a:solidFill>
                  <a:srgbClr val="009900"/>
                </a:solidFill>
              </a:rPr>
              <a:t>(khí acgon, kripton)</a:t>
            </a:r>
            <a:endParaRPr lang="en-US" sz="2400" b="1" i="1">
              <a:solidFill>
                <a:srgbClr val="0099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9512" y="4797152"/>
            <a:ext cx="8640960" cy="181588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400" b="1" smtClean="0">
                <a:solidFill>
                  <a:srgbClr val="0070C0"/>
                </a:solidFill>
                <a:sym typeface="Wingdings" pitchFamily="2" charset="2"/>
              </a:rPr>
              <a:t>Bóng thủy tính đư</a:t>
            </a:r>
            <a:r>
              <a:rPr lang="en-US" sz="2400" b="1" smtClean="0">
                <a:solidFill>
                  <a:srgbClr val="0070C0"/>
                </a:solidFill>
              </a:rPr>
              <a:t>ợc </a:t>
            </a:r>
            <a:r>
              <a:rPr lang="en-US" sz="2400" b="1">
                <a:solidFill>
                  <a:srgbClr val="0070C0"/>
                </a:solidFill>
              </a:rPr>
              <a:t>làm bằng thuỷ tinh chịu </a:t>
            </a:r>
            <a:r>
              <a:rPr lang="en-US" sz="2400" b="1" smtClean="0">
                <a:solidFill>
                  <a:srgbClr val="0070C0"/>
                </a:solidFill>
              </a:rPr>
              <a:t>nhiệt.</a:t>
            </a:r>
            <a:endParaRPr lang="en-US" sz="2400" b="1">
              <a:solidFill>
                <a:srgbClr val="0070C0"/>
              </a:solidFill>
            </a:endParaRPr>
          </a:p>
          <a:p>
            <a:pPr algn="just"/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b="1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vi-VN" sz="2400" b="1" smtClean="0">
                <a:solidFill>
                  <a:srgbClr val="0070C0"/>
                </a:solidFill>
                <a:sym typeface="Wingdings" pitchFamily="2" charset="2"/>
              </a:rPr>
              <a:t>Để </a:t>
            </a:r>
            <a:r>
              <a:rPr lang="en-US" altLang="vi-VN" sz="2400" b="1">
                <a:solidFill>
                  <a:srgbClr val="0070C0"/>
                </a:solidFill>
                <a:sym typeface="Wingdings" pitchFamily="2" charset="2"/>
              </a:rPr>
              <a:t>tăng tuổi thọ của bóng đèn thì người ta</a:t>
            </a:r>
            <a:r>
              <a:rPr lang="en-US" sz="2400" b="1">
                <a:solidFill>
                  <a:srgbClr val="0070C0"/>
                </a:solidFill>
              </a:rPr>
              <a:t> phải hút hết không khí bên trong bóng thủy </a:t>
            </a:r>
            <a:r>
              <a:rPr lang="en-US" sz="2400" b="1" smtClean="0">
                <a:solidFill>
                  <a:srgbClr val="0070C0"/>
                </a:solidFill>
              </a:rPr>
              <a:t>tinh (tạo </a:t>
            </a:r>
            <a:r>
              <a:rPr lang="en-US" sz="2400" b="1">
                <a:solidFill>
                  <a:srgbClr val="0070C0"/>
                </a:solidFill>
              </a:rPr>
              <a:t>chân không) và bơm khí trơ vào. </a:t>
            </a:r>
            <a:r>
              <a:rPr lang="en-US" sz="2400" b="1" i="1">
                <a:solidFill>
                  <a:srgbClr val="0070C0"/>
                </a:solidFill>
              </a:rPr>
              <a:t>(khí acgon, kripton)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5656" y="-1984"/>
            <a:ext cx="721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LOẠI ĐIỆN - QUANG</a:t>
            </a:r>
          </a:p>
        </p:txBody>
      </p:sp>
    </p:spTree>
    <p:extLst>
      <p:ext uri="{BB962C8B-B14F-4D97-AF65-F5344CB8AC3E}">
        <p14:creationId xmlns:p14="http://schemas.microsoft.com/office/powerpoint/2010/main" val="9563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0" grpId="0" animBg="1"/>
    </p:bldLst>
  </p:timing>
</p:sld>
</file>

<file path=ppt/theme/theme1.xml><?xml version="1.0" encoding="utf-8"?>
<a:theme xmlns:a="http://schemas.openxmlformats.org/drawingml/2006/main" name="cdb2004101gl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6322</TotalTime>
  <Words>2077</Words>
  <Application>Microsoft Office PowerPoint</Application>
  <PresentationFormat>On-screen Show (4:3)</PresentationFormat>
  <Paragraphs>280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.VnTime</vt:lpstr>
      <vt:lpstr>.VnTimeH</vt:lpstr>
      <vt:lpstr>Arial</vt:lpstr>
      <vt:lpstr>Calibri</vt:lpstr>
      <vt:lpstr>Monotype Sorts</vt:lpstr>
      <vt:lpstr>Symbol</vt:lpstr>
      <vt:lpstr>Times New Roman</vt:lpstr>
      <vt:lpstr>Verdana</vt:lpstr>
      <vt:lpstr>VNI-Times</vt:lpstr>
      <vt:lpstr>Wingdings</vt:lpstr>
      <vt:lpstr>cdb2004101gl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ngotrananh</dc:creator>
  <cp:lastModifiedBy>nhi</cp:lastModifiedBy>
  <cp:revision>431</cp:revision>
  <dcterms:created xsi:type="dcterms:W3CDTF">2007-11-13T02:28:42Z</dcterms:created>
  <dcterms:modified xsi:type="dcterms:W3CDTF">2022-01-24T03:08:27Z</dcterms:modified>
</cp:coreProperties>
</file>